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337" r:id="rId3"/>
    <p:sldId id="378" r:id="rId4"/>
    <p:sldId id="393" r:id="rId5"/>
    <p:sldId id="287" r:id="rId6"/>
    <p:sldId id="288" r:id="rId7"/>
    <p:sldId id="291" r:id="rId8"/>
    <p:sldId id="292" r:id="rId9"/>
    <p:sldId id="293" r:id="rId10"/>
    <p:sldId id="294" r:id="rId11"/>
    <p:sldId id="295" r:id="rId12"/>
    <p:sldId id="340" r:id="rId13"/>
    <p:sldId id="341" r:id="rId14"/>
    <p:sldId id="342" r:id="rId15"/>
    <p:sldId id="298" r:id="rId16"/>
    <p:sldId id="343" r:id="rId17"/>
    <p:sldId id="277" r:id="rId18"/>
    <p:sldId id="370" r:id="rId19"/>
    <p:sldId id="345" r:id="rId20"/>
    <p:sldId id="308" r:id="rId21"/>
    <p:sldId id="346" r:id="rId22"/>
    <p:sldId id="336" r:id="rId23"/>
    <p:sldId id="279" r:id="rId24"/>
    <p:sldId id="311" r:id="rId25"/>
    <p:sldId id="314" r:id="rId26"/>
    <p:sldId id="315" r:id="rId27"/>
    <p:sldId id="316" r:id="rId28"/>
    <p:sldId id="317" r:id="rId29"/>
    <p:sldId id="348" r:id="rId30"/>
    <p:sldId id="318" r:id="rId31"/>
    <p:sldId id="358" r:id="rId32"/>
    <p:sldId id="354" r:id="rId33"/>
    <p:sldId id="321" r:id="rId34"/>
    <p:sldId id="357" r:id="rId35"/>
    <p:sldId id="322" r:id="rId36"/>
    <p:sldId id="323" r:id="rId37"/>
    <p:sldId id="352" r:id="rId38"/>
    <p:sldId id="356" r:id="rId39"/>
    <p:sldId id="375" r:id="rId40"/>
    <p:sldId id="359" r:id="rId41"/>
    <p:sldId id="326" r:id="rId42"/>
    <p:sldId id="351" r:id="rId43"/>
    <p:sldId id="360" r:id="rId44"/>
    <p:sldId id="382" r:id="rId45"/>
    <p:sldId id="383" r:id="rId46"/>
    <p:sldId id="384" r:id="rId47"/>
    <p:sldId id="385" r:id="rId48"/>
    <p:sldId id="386" r:id="rId49"/>
    <p:sldId id="387" r:id="rId50"/>
    <p:sldId id="390" r:id="rId51"/>
    <p:sldId id="388" r:id="rId52"/>
    <p:sldId id="389" r:id="rId53"/>
    <p:sldId id="335" r:id="rId54"/>
    <p:sldId id="392" r:id="rId5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353" autoAdjust="0"/>
    <p:restoredTop sz="92234" autoAdjust="0"/>
  </p:normalViewPr>
  <p:slideViewPr>
    <p:cSldViewPr snapToGrid="0" snapToObjects="1">
      <p:cViewPr>
        <p:scale>
          <a:sx n="80" d="100"/>
          <a:sy n="80" d="100"/>
        </p:scale>
        <p:origin x="81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8768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2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597072-CC0F-6649-9D56-0D51FEB59D91}" type="doc">
      <dgm:prSet loTypeId="urn:microsoft.com/office/officeart/2008/layout/Lined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8D863C-4308-CD48-B881-F18E1A27ED48}">
      <dgm:prSet/>
      <dgm:spPr/>
      <dgm:t>
        <a:bodyPr/>
        <a:lstStyle/>
        <a:p>
          <a:pPr rtl="0"/>
          <a:r>
            <a:rPr lang="en-US" b="1" dirty="0" err="1" smtClean="0"/>
            <a:t>pwd</a:t>
          </a:r>
          <a:r>
            <a:rPr lang="en-US" dirty="0" smtClean="0"/>
            <a:t> - report your current directory</a:t>
          </a:r>
          <a:endParaRPr lang="en-US" dirty="0"/>
        </a:p>
      </dgm:t>
    </dgm:pt>
    <dgm:pt modelId="{81659D78-B933-774C-A5AC-CD9F8DAEAF57}" type="parTrans" cxnId="{06B18B19-FF79-3548-A611-D172E1E44B78}">
      <dgm:prSet/>
      <dgm:spPr/>
      <dgm:t>
        <a:bodyPr/>
        <a:lstStyle/>
        <a:p>
          <a:endParaRPr lang="en-US"/>
        </a:p>
      </dgm:t>
    </dgm:pt>
    <dgm:pt modelId="{8253E49B-FC95-4144-AEC2-B0AB5BC178D4}" type="sibTrans" cxnId="{06B18B19-FF79-3548-A611-D172E1E44B78}">
      <dgm:prSet/>
      <dgm:spPr/>
      <dgm:t>
        <a:bodyPr/>
        <a:lstStyle/>
        <a:p>
          <a:endParaRPr lang="en-US"/>
        </a:p>
      </dgm:t>
    </dgm:pt>
    <dgm:pt modelId="{B927E413-558C-3647-8D4C-0F76718862F5}">
      <dgm:prSet/>
      <dgm:spPr/>
      <dgm:t>
        <a:bodyPr/>
        <a:lstStyle/>
        <a:p>
          <a:pPr rtl="0"/>
          <a:r>
            <a:rPr lang="en-US" b="1" smtClean="0"/>
            <a:t>cd </a:t>
          </a:r>
          <a:r>
            <a:rPr lang="en-US" b="1" i="1" smtClean="0"/>
            <a:t>&lt;to where&gt; </a:t>
          </a:r>
          <a:r>
            <a:rPr lang="en-US" smtClean="0"/>
            <a:t>- change your current directory</a:t>
          </a:r>
          <a:endParaRPr lang="en-US"/>
        </a:p>
      </dgm:t>
    </dgm:pt>
    <dgm:pt modelId="{8BE16C0E-53AF-E14D-9798-B7D6268930F4}" type="parTrans" cxnId="{3BE9A1A4-2F22-F242-BCCB-9EA3A01F2839}">
      <dgm:prSet/>
      <dgm:spPr/>
      <dgm:t>
        <a:bodyPr/>
        <a:lstStyle/>
        <a:p>
          <a:endParaRPr lang="en-US"/>
        </a:p>
      </dgm:t>
    </dgm:pt>
    <dgm:pt modelId="{D15A611E-2B2A-2E42-BDFB-324EF3D03141}" type="sibTrans" cxnId="{3BE9A1A4-2F22-F242-BCCB-9EA3A01F2839}">
      <dgm:prSet/>
      <dgm:spPr/>
      <dgm:t>
        <a:bodyPr/>
        <a:lstStyle/>
        <a:p>
          <a:endParaRPr lang="en-US"/>
        </a:p>
      </dgm:t>
    </dgm:pt>
    <dgm:pt modelId="{92AEA6F6-EE46-154D-AEE7-148D93C05A6F}">
      <dgm:prSet/>
      <dgm:spPr/>
      <dgm:t>
        <a:bodyPr/>
        <a:lstStyle/>
        <a:p>
          <a:pPr rtl="0"/>
          <a:r>
            <a:rPr lang="en-US" b="1" smtClean="0"/>
            <a:t>ls </a:t>
          </a:r>
          <a:r>
            <a:rPr lang="en-US" b="1" i="1" smtClean="0"/>
            <a:t>&lt;directory&gt; </a:t>
          </a:r>
          <a:r>
            <a:rPr lang="en-US" smtClean="0"/>
            <a:t>-list contents of directory</a:t>
          </a:r>
          <a:endParaRPr lang="en-US"/>
        </a:p>
      </dgm:t>
    </dgm:pt>
    <dgm:pt modelId="{2C10292E-CDAD-7243-9DF7-1FB0EFEDB2DB}" type="parTrans" cxnId="{1E612685-F534-694E-9B7A-21A72743FABC}">
      <dgm:prSet/>
      <dgm:spPr/>
      <dgm:t>
        <a:bodyPr/>
        <a:lstStyle/>
        <a:p>
          <a:endParaRPr lang="en-US"/>
        </a:p>
      </dgm:t>
    </dgm:pt>
    <dgm:pt modelId="{0C3CD0E6-5C77-5948-97F3-E08645B88D61}" type="sibTrans" cxnId="{1E612685-F534-694E-9B7A-21A72743FABC}">
      <dgm:prSet/>
      <dgm:spPr/>
      <dgm:t>
        <a:bodyPr/>
        <a:lstStyle/>
        <a:p>
          <a:endParaRPr lang="en-US"/>
        </a:p>
      </dgm:t>
    </dgm:pt>
    <dgm:pt modelId="{17993A6D-0145-3244-8CE9-DF1D2F9F340A}">
      <dgm:prSet/>
      <dgm:spPr/>
      <dgm:t>
        <a:bodyPr/>
        <a:lstStyle/>
        <a:p>
          <a:pPr rtl="0"/>
          <a:r>
            <a:rPr lang="en-US" b="1" smtClean="0"/>
            <a:t>cp</a:t>
          </a:r>
          <a:r>
            <a:rPr lang="en-US" smtClean="0"/>
            <a:t> </a:t>
          </a:r>
          <a:r>
            <a:rPr lang="en-US" i="1" smtClean="0"/>
            <a:t>&lt;old file&gt; &lt;new file&gt;  </a:t>
          </a:r>
          <a:r>
            <a:rPr lang="en-US" smtClean="0"/>
            <a:t>- copy file</a:t>
          </a:r>
          <a:endParaRPr lang="en-US"/>
        </a:p>
      </dgm:t>
    </dgm:pt>
    <dgm:pt modelId="{674679B1-8513-9C42-8C08-1D0EEFF86797}" type="parTrans" cxnId="{06DE69C4-EE90-7945-9D19-2B6FA965BE5A}">
      <dgm:prSet/>
      <dgm:spPr/>
      <dgm:t>
        <a:bodyPr/>
        <a:lstStyle/>
        <a:p>
          <a:endParaRPr lang="en-US"/>
        </a:p>
      </dgm:t>
    </dgm:pt>
    <dgm:pt modelId="{67FB702A-B268-A348-B7EC-57131D51AD4E}" type="sibTrans" cxnId="{06DE69C4-EE90-7945-9D19-2B6FA965BE5A}">
      <dgm:prSet/>
      <dgm:spPr/>
      <dgm:t>
        <a:bodyPr/>
        <a:lstStyle/>
        <a:p>
          <a:endParaRPr lang="en-US"/>
        </a:p>
      </dgm:t>
    </dgm:pt>
    <dgm:pt modelId="{CE85BE41-5753-5547-8749-FC59F8070729}">
      <dgm:prSet/>
      <dgm:spPr/>
      <dgm:t>
        <a:bodyPr/>
        <a:lstStyle/>
        <a:p>
          <a:pPr rtl="0"/>
          <a:r>
            <a:rPr lang="en-US" b="1" smtClean="0"/>
            <a:t>cp</a:t>
          </a:r>
          <a:r>
            <a:rPr lang="en-US" smtClean="0"/>
            <a:t> –r </a:t>
          </a:r>
          <a:r>
            <a:rPr lang="en-US" i="1" smtClean="0"/>
            <a:t>&lt;old dir&gt; &lt;new dir&gt;  </a:t>
          </a:r>
          <a:r>
            <a:rPr lang="en-US" smtClean="0"/>
            <a:t>- copy a directory and its contents</a:t>
          </a:r>
          <a:endParaRPr lang="en-US"/>
        </a:p>
      </dgm:t>
    </dgm:pt>
    <dgm:pt modelId="{5993B252-9D67-654A-AE90-780992EED8AE}" type="parTrans" cxnId="{6869C295-4921-644A-A5DE-3632979C8B01}">
      <dgm:prSet/>
      <dgm:spPr/>
      <dgm:t>
        <a:bodyPr/>
        <a:lstStyle/>
        <a:p>
          <a:endParaRPr lang="en-US"/>
        </a:p>
      </dgm:t>
    </dgm:pt>
    <dgm:pt modelId="{8C600920-C3CC-A744-8921-AC1B534529B5}" type="sibTrans" cxnId="{6869C295-4921-644A-A5DE-3632979C8B01}">
      <dgm:prSet/>
      <dgm:spPr/>
      <dgm:t>
        <a:bodyPr/>
        <a:lstStyle/>
        <a:p>
          <a:endParaRPr lang="en-US"/>
        </a:p>
      </dgm:t>
    </dgm:pt>
    <dgm:pt modelId="{3DA8720B-AA46-CC4B-BF92-79DC9FBD8853}">
      <dgm:prSet/>
      <dgm:spPr/>
      <dgm:t>
        <a:bodyPr/>
        <a:lstStyle/>
        <a:p>
          <a:pPr rtl="0"/>
          <a:r>
            <a:rPr lang="en-US" b="1" smtClean="0"/>
            <a:t>mv</a:t>
          </a:r>
          <a:r>
            <a:rPr lang="en-US" smtClean="0"/>
            <a:t> </a:t>
          </a:r>
          <a:r>
            <a:rPr lang="en-US" i="1" smtClean="0"/>
            <a:t>&lt;old file/dir&gt; &lt;new file/dir&gt; - </a:t>
          </a:r>
          <a:r>
            <a:rPr lang="en-US" smtClean="0"/>
            <a:t>move (or rename)</a:t>
          </a:r>
          <a:endParaRPr lang="en-US"/>
        </a:p>
      </dgm:t>
    </dgm:pt>
    <dgm:pt modelId="{27C1A2BE-975B-4C4F-944C-A1BBDC24D4F2}" type="parTrans" cxnId="{F33815BC-9BED-3F42-934E-CAF23B9E5FCA}">
      <dgm:prSet/>
      <dgm:spPr/>
      <dgm:t>
        <a:bodyPr/>
        <a:lstStyle/>
        <a:p>
          <a:endParaRPr lang="en-US"/>
        </a:p>
      </dgm:t>
    </dgm:pt>
    <dgm:pt modelId="{85873DB8-9BA2-694A-916A-CC85E436D66E}" type="sibTrans" cxnId="{F33815BC-9BED-3F42-934E-CAF23B9E5FCA}">
      <dgm:prSet/>
      <dgm:spPr/>
      <dgm:t>
        <a:bodyPr/>
        <a:lstStyle/>
        <a:p>
          <a:endParaRPr lang="en-US"/>
        </a:p>
      </dgm:t>
    </dgm:pt>
    <dgm:pt modelId="{336632B4-961D-494E-A3CF-B98FE8A92EF3}">
      <dgm:prSet/>
      <dgm:spPr/>
      <dgm:t>
        <a:bodyPr/>
        <a:lstStyle/>
        <a:p>
          <a:pPr rtl="0"/>
          <a:r>
            <a:rPr lang="en-US" b="1" smtClean="0"/>
            <a:t>rm </a:t>
          </a:r>
          <a:r>
            <a:rPr lang="en-US" b="1" i="1" smtClean="0"/>
            <a:t>&lt;file&gt;  </a:t>
          </a:r>
          <a:r>
            <a:rPr lang="en-US" smtClean="0"/>
            <a:t>-delete a file</a:t>
          </a:r>
          <a:endParaRPr lang="en-US"/>
        </a:p>
      </dgm:t>
    </dgm:pt>
    <dgm:pt modelId="{79D283B2-8B18-184C-BEF7-31445BDABCFB}" type="parTrans" cxnId="{86200233-0E5D-A340-9253-5DCDCD31F12B}">
      <dgm:prSet/>
      <dgm:spPr/>
      <dgm:t>
        <a:bodyPr/>
        <a:lstStyle/>
        <a:p>
          <a:endParaRPr lang="en-US"/>
        </a:p>
      </dgm:t>
    </dgm:pt>
    <dgm:pt modelId="{A6DC1B42-9343-CE4D-9064-0399EEC48C35}" type="sibTrans" cxnId="{86200233-0E5D-A340-9253-5DCDCD31F12B}">
      <dgm:prSet/>
      <dgm:spPr/>
      <dgm:t>
        <a:bodyPr/>
        <a:lstStyle/>
        <a:p>
          <a:endParaRPr lang="en-US"/>
        </a:p>
      </dgm:t>
    </dgm:pt>
    <dgm:pt modelId="{7693355F-60AE-DF40-9D4E-ABC7A6A20BF4}">
      <dgm:prSet/>
      <dgm:spPr/>
      <dgm:t>
        <a:bodyPr/>
        <a:lstStyle/>
        <a:p>
          <a:pPr rtl="0"/>
          <a:r>
            <a:rPr lang="en-US" b="1" smtClean="0"/>
            <a:t>rm –r &lt;dir&gt; </a:t>
          </a:r>
          <a:r>
            <a:rPr lang="en-US" smtClean="0"/>
            <a:t>- remove a directory and its contents</a:t>
          </a:r>
          <a:endParaRPr lang="en-US"/>
        </a:p>
      </dgm:t>
    </dgm:pt>
    <dgm:pt modelId="{52B586F2-E4D5-7C41-8BE8-FAF81B674D81}" type="parTrans" cxnId="{C64A6E28-BAEC-8A4C-80C3-883BE7EC8C09}">
      <dgm:prSet/>
      <dgm:spPr/>
      <dgm:t>
        <a:bodyPr/>
        <a:lstStyle/>
        <a:p>
          <a:endParaRPr lang="en-US"/>
        </a:p>
      </dgm:t>
    </dgm:pt>
    <dgm:pt modelId="{9CF9AA17-AFC4-5849-9036-3CB72AE4C8C3}" type="sibTrans" cxnId="{C64A6E28-BAEC-8A4C-80C3-883BE7EC8C09}">
      <dgm:prSet/>
      <dgm:spPr/>
      <dgm:t>
        <a:bodyPr/>
        <a:lstStyle/>
        <a:p>
          <a:endParaRPr lang="en-US"/>
        </a:p>
      </dgm:t>
    </dgm:pt>
    <dgm:pt modelId="{37CF7075-1EF3-BC42-A07E-3741A7E9C47F}">
      <dgm:prSet/>
      <dgm:spPr/>
      <dgm:t>
        <a:bodyPr/>
        <a:lstStyle/>
        <a:p>
          <a:pPr rtl="0"/>
          <a:r>
            <a:rPr lang="en-US" b="1" dirty="0" err="1" smtClean="0"/>
            <a:t>mkdir</a:t>
          </a:r>
          <a:r>
            <a:rPr lang="en-US" b="1" dirty="0" smtClean="0"/>
            <a:t> </a:t>
          </a:r>
          <a:r>
            <a:rPr lang="en-US" b="1" i="1" dirty="0" smtClean="0"/>
            <a:t>&lt;new directory name</a:t>
          </a:r>
          <a:r>
            <a:rPr lang="en-US" i="1" dirty="0" smtClean="0"/>
            <a:t>&gt; </a:t>
          </a:r>
          <a:r>
            <a:rPr lang="en-US" dirty="0" smtClean="0"/>
            <a:t>-make a directory</a:t>
          </a:r>
          <a:endParaRPr lang="en-US" dirty="0"/>
        </a:p>
      </dgm:t>
    </dgm:pt>
    <dgm:pt modelId="{E3EAA94D-CEA6-E24D-87A8-24EB9D935B5B}" type="parTrans" cxnId="{49F1DF6F-5A3C-984D-8476-A63EE15B5163}">
      <dgm:prSet/>
      <dgm:spPr/>
      <dgm:t>
        <a:bodyPr/>
        <a:lstStyle/>
        <a:p>
          <a:endParaRPr lang="en-US"/>
        </a:p>
      </dgm:t>
    </dgm:pt>
    <dgm:pt modelId="{69E9023B-BB38-B641-B90F-6C66052489F9}" type="sibTrans" cxnId="{49F1DF6F-5A3C-984D-8476-A63EE15B5163}">
      <dgm:prSet/>
      <dgm:spPr/>
      <dgm:t>
        <a:bodyPr/>
        <a:lstStyle/>
        <a:p>
          <a:endParaRPr lang="en-US"/>
        </a:p>
      </dgm:t>
    </dgm:pt>
    <dgm:pt modelId="{0FD18EFD-B8D9-814C-96B8-7FD55C8185F6}" type="pres">
      <dgm:prSet presAssocID="{1A597072-CC0F-6649-9D56-0D51FEB59D91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76C5E863-82D6-584C-8C88-7143FC8EA908}" type="pres">
      <dgm:prSet presAssocID="{338D863C-4308-CD48-B881-F18E1A27ED48}" presName="thickLine" presStyleLbl="alignNode1" presStyleIdx="0" presStyleCnt="9"/>
      <dgm:spPr/>
    </dgm:pt>
    <dgm:pt modelId="{2AFF5C15-2777-D84A-B448-33E89E4D23FE}" type="pres">
      <dgm:prSet presAssocID="{338D863C-4308-CD48-B881-F18E1A27ED48}" presName="horz1" presStyleCnt="0"/>
      <dgm:spPr/>
    </dgm:pt>
    <dgm:pt modelId="{73004B8F-34DB-5246-B292-1AA22101880F}" type="pres">
      <dgm:prSet presAssocID="{338D863C-4308-CD48-B881-F18E1A27ED48}" presName="tx1" presStyleLbl="revTx" presStyleIdx="0" presStyleCnt="9"/>
      <dgm:spPr/>
      <dgm:t>
        <a:bodyPr/>
        <a:lstStyle/>
        <a:p>
          <a:endParaRPr lang="en-US"/>
        </a:p>
      </dgm:t>
    </dgm:pt>
    <dgm:pt modelId="{FF8771DC-43C2-B24E-9E98-8F603507DFD1}" type="pres">
      <dgm:prSet presAssocID="{338D863C-4308-CD48-B881-F18E1A27ED48}" presName="vert1" presStyleCnt="0"/>
      <dgm:spPr/>
    </dgm:pt>
    <dgm:pt modelId="{A4E1A3A1-1DC0-D244-9F19-A05E802421B4}" type="pres">
      <dgm:prSet presAssocID="{B927E413-558C-3647-8D4C-0F76718862F5}" presName="thickLine" presStyleLbl="alignNode1" presStyleIdx="1" presStyleCnt="9"/>
      <dgm:spPr/>
    </dgm:pt>
    <dgm:pt modelId="{C34B687A-10FE-364F-A695-6A111B96F4AA}" type="pres">
      <dgm:prSet presAssocID="{B927E413-558C-3647-8D4C-0F76718862F5}" presName="horz1" presStyleCnt="0"/>
      <dgm:spPr/>
    </dgm:pt>
    <dgm:pt modelId="{9C8DF0B8-C361-1445-A3D9-B4C0FC78FC2F}" type="pres">
      <dgm:prSet presAssocID="{B927E413-558C-3647-8D4C-0F76718862F5}" presName="tx1" presStyleLbl="revTx" presStyleIdx="1" presStyleCnt="9"/>
      <dgm:spPr/>
      <dgm:t>
        <a:bodyPr/>
        <a:lstStyle/>
        <a:p>
          <a:endParaRPr lang="en-US"/>
        </a:p>
      </dgm:t>
    </dgm:pt>
    <dgm:pt modelId="{B60F6BF7-416B-064D-97DB-24C833A737BD}" type="pres">
      <dgm:prSet presAssocID="{B927E413-558C-3647-8D4C-0F76718862F5}" presName="vert1" presStyleCnt="0"/>
      <dgm:spPr/>
    </dgm:pt>
    <dgm:pt modelId="{9C59005B-BDFA-F14D-B9DE-E26DE7885889}" type="pres">
      <dgm:prSet presAssocID="{92AEA6F6-EE46-154D-AEE7-148D93C05A6F}" presName="thickLine" presStyleLbl="alignNode1" presStyleIdx="2" presStyleCnt="9"/>
      <dgm:spPr/>
    </dgm:pt>
    <dgm:pt modelId="{43538E9F-DAE5-F546-8E50-F314EEB7D9FD}" type="pres">
      <dgm:prSet presAssocID="{92AEA6F6-EE46-154D-AEE7-148D93C05A6F}" presName="horz1" presStyleCnt="0"/>
      <dgm:spPr/>
    </dgm:pt>
    <dgm:pt modelId="{A18A3DAA-0E2C-A548-AD67-1A9BF93C56BE}" type="pres">
      <dgm:prSet presAssocID="{92AEA6F6-EE46-154D-AEE7-148D93C05A6F}" presName="tx1" presStyleLbl="revTx" presStyleIdx="2" presStyleCnt="9"/>
      <dgm:spPr/>
      <dgm:t>
        <a:bodyPr/>
        <a:lstStyle/>
        <a:p>
          <a:endParaRPr lang="en-US"/>
        </a:p>
      </dgm:t>
    </dgm:pt>
    <dgm:pt modelId="{2918580A-4F64-0A40-88B4-69E5DD7AE5E7}" type="pres">
      <dgm:prSet presAssocID="{92AEA6F6-EE46-154D-AEE7-148D93C05A6F}" presName="vert1" presStyleCnt="0"/>
      <dgm:spPr/>
    </dgm:pt>
    <dgm:pt modelId="{93F53672-0795-8149-9E8F-8C5B39AFFF1E}" type="pres">
      <dgm:prSet presAssocID="{17993A6D-0145-3244-8CE9-DF1D2F9F340A}" presName="thickLine" presStyleLbl="alignNode1" presStyleIdx="3" presStyleCnt="9"/>
      <dgm:spPr/>
    </dgm:pt>
    <dgm:pt modelId="{8A95D0C2-7C57-5943-B99F-AE053835346F}" type="pres">
      <dgm:prSet presAssocID="{17993A6D-0145-3244-8CE9-DF1D2F9F340A}" presName="horz1" presStyleCnt="0"/>
      <dgm:spPr/>
    </dgm:pt>
    <dgm:pt modelId="{B2BFF508-F8D9-2443-B2AB-401C91A33EF4}" type="pres">
      <dgm:prSet presAssocID="{17993A6D-0145-3244-8CE9-DF1D2F9F340A}" presName="tx1" presStyleLbl="revTx" presStyleIdx="3" presStyleCnt="9"/>
      <dgm:spPr/>
      <dgm:t>
        <a:bodyPr/>
        <a:lstStyle/>
        <a:p>
          <a:endParaRPr lang="en-US"/>
        </a:p>
      </dgm:t>
    </dgm:pt>
    <dgm:pt modelId="{E8A3B7D3-669B-F648-B910-AB452BE3D244}" type="pres">
      <dgm:prSet presAssocID="{17993A6D-0145-3244-8CE9-DF1D2F9F340A}" presName="vert1" presStyleCnt="0"/>
      <dgm:spPr/>
    </dgm:pt>
    <dgm:pt modelId="{D6302337-EB8C-6C46-8BC6-A5028AC8EF85}" type="pres">
      <dgm:prSet presAssocID="{CE85BE41-5753-5547-8749-FC59F8070729}" presName="thickLine" presStyleLbl="alignNode1" presStyleIdx="4" presStyleCnt="9"/>
      <dgm:spPr/>
    </dgm:pt>
    <dgm:pt modelId="{9A46F9DE-9CEA-1C4E-8B14-24307F1C3B6C}" type="pres">
      <dgm:prSet presAssocID="{CE85BE41-5753-5547-8749-FC59F8070729}" presName="horz1" presStyleCnt="0"/>
      <dgm:spPr/>
    </dgm:pt>
    <dgm:pt modelId="{25BBEC78-D78F-5043-9F03-F9A1285F3EFE}" type="pres">
      <dgm:prSet presAssocID="{CE85BE41-5753-5547-8749-FC59F8070729}" presName="tx1" presStyleLbl="revTx" presStyleIdx="4" presStyleCnt="9"/>
      <dgm:spPr/>
      <dgm:t>
        <a:bodyPr/>
        <a:lstStyle/>
        <a:p>
          <a:endParaRPr lang="en-US"/>
        </a:p>
      </dgm:t>
    </dgm:pt>
    <dgm:pt modelId="{5529D6BA-6C6A-6549-BAAC-1DA9F7C60196}" type="pres">
      <dgm:prSet presAssocID="{CE85BE41-5753-5547-8749-FC59F8070729}" presName="vert1" presStyleCnt="0"/>
      <dgm:spPr/>
    </dgm:pt>
    <dgm:pt modelId="{42A27C3E-C960-904D-B17A-C42B4166063D}" type="pres">
      <dgm:prSet presAssocID="{3DA8720B-AA46-CC4B-BF92-79DC9FBD8853}" presName="thickLine" presStyleLbl="alignNode1" presStyleIdx="5" presStyleCnt="9"/>
      <dgm:spPr/>
    </dgm:pt>
    <dgm:pt modelId="{56B7E261-67D0-1D44-86FC-7EB33271DC0B}" type="pres">
      <dgm:prSet presAssocID="{3DA8720B-AA46-CC4B-BF92-79DC9FBD8853}" presName="horz1" presStyleCnt="0"/>
      <dgm:spPr/>
    </dgm:pt>
    <dgm:pt modelId="{01ED735D-9DFD-9244-8F9B-E9E8F0521C18}" type="pres">
      <dgm:prSet presAssocID="{3DA8720B-AA46-CC4B-BF92-79DC9FBD8853}" presName="tx1" presStyleLbl="revTx" presStyleIdx="5" presStyleCnt="9"/>
      <dgm:spPr/>
      <dgm:t>
        <a:bodyPr/>
        <a:lstStyle/>
        <a:p>
          <a:endParaRPr lang="en-US"/>
        </a:p>
      </dgm:t>
    </dgm:pt>
    <dgm:pt modelId="{9A9C3AA4-894E-F345-A431-3F5F58E056A1}" type="pres">
      <dgm:prSet presAssocID="{3DA8720B-AA46-CC4B-BF92-79DC9FBD8853}" presName="vert1" presStyleCnt="0"/>
      <dgm:spPr/>
    </dgm:pt>
    <dgm:pt modelId="{D8107E8D-753D-A84B-BE04-1C6B90B5CD07}" type="pres">
      <dgm:prSet presAssocID="{336632B4-961D-494E-A3CF-B98FE8A92EF3}" presName="thickLine" presStyleLbl="alignNode1" presStyleIdx="6" presStyleCnt="9"/>
      <dgm:spPr/>
    </dgm:pt>
    <dgm:pt modelId="{3CB632FB-179E-4F4C-B5E7-F9D039A749AE}" type="pres">
      <dgm:prSet presAssocID="{336632B4-961D-494E-A3CF-B98FE8A92EF3}" presName="horz1" presStyleCnt="0"/>
      <dgm:spPr/>
    </dgm:pt>
    <dgm:pt modelId="{C6A04ED5-C4D2-C64D-8E4A-A307D0FC0236}" type="pres">
      <dgm:prSet presAssocID="{336632B4-961D-494E-A3CF-B98FE8A92EF3}" presName="tx1" presStyleLbl="revTx" presStyleIdx="6" presStyleCnt="9"/>
      <dgm:spPr/>
      <dgm:t>
        <a:bodyPr/>
        <a:lstStyle/>
        <a:p>
          <a:endParaRPr lang="en-US"/>
        </a:p>
      </dgm:t>
    </dgm:pt>
    <dgm:pt modelId="{C10EED8F-B758-9748-8271-978B391B6953}" type="pres">
      <dgm:prSet presAssocID="{336632B4-961D-494E-A3CF-B98FE8A92EF3}" presName="vert1" presStyleCnt="0"/>
      <dgm:spPr/>
    </dgm:pt>
    <dgm:pt modelId="{3A1992A8-94B3-5D48-84B4-23FBC7BF52A8}" type="pres">
      <dgm:prSet presAssocID="{7693355F-60AE-DF40-9D4E-ABC7A6A20BF4}" presName="thickLine" presStyleLbl="alignNode1" presStyleIdx="7" presStyleCnt="9"/>
      <dgm:spPr/>
    </dgm:pt>
    <dgm:pt modelId="{78E52FEC-7459-3940-AB28-EAE988678BDB}" type="pres">
      <dgm:prSet presAssocID="{7693355F-60AE-DF40-9D4E-ABC7A6A20BF4}" presName="horz1" presStyleCnt="0"/>
      <dgm:spPr/>
    </dgm:pt>
    <dgm:pt modelId="{6B7A75DE-299D-C644-AA4E-8A62F9600B35}" type="pres">
      <dgm:prSet presAssocID="{7693355F-60AE-DF40-9D4E-ABC7A6A20BF4}" presName="tx1" presStyleLbl="revTx" presStyleIdx="7" presStyleCnt="9"/>
      <dgm:spPr/>
      <dgm:t>
        <a:bodyPr/>
        <a:lstStyle/>
        <a:p>
          <a:endParaRPr lang="en-US"/>
        </a:p>
      </dgm:t>
    </dgm:pt>
    <dgm:pt modelId="{01CED211-E702-BF48-AB7D-C1C503E99E90}" type="pres">
      <dgm:prSet presAssocID="{7693355F-60AE-DF40-9D4E-ABC7A6A20BF4}" presName="vert1" presStyleCnt="0"/>
      <dgm:spPr/>
    </dgm:pt>
    <dgm:pt modelId="{10E9B168-E4AC-834F-BFBD-B28B26BC4D13}" type="pres">
      <dgm:prSet presAssocID="{37CF7075-1EF3-BC42-A07E-3741A7E9C47F}" presName="thickLine" presStyleLbl="alignNode1" presStyleIdx="8" presStyleCnt="9"/>
      <dgm:spPr/>
    </dgm:pt>
    <dgm:pt modelId="{F644EE00-9615-F34D-9546-B77FA3FA66CF}" type="pres">
      <dgm:prSet presAssocID="{37CF7075-1EF3-BC42-A07E-3741A7E9C47F}" presName="horz1" presStyleCnt="0"/>
      <dgm:spPr/>
    </dgm:pt>
    <dgm:pt modelId="{D36BB7AE-6568-ED4A-A68F-2790D28C5BE0}" type="pres">
      <dgm:prSet presAssocID="{37CF7075-1EF3-BC42-A07E-3741A7E9C47F}" presName="tx1" presStyleLbl="revTx" presStyleIdx="8" presStyleCnt="9"/>
      <dgm:spPr/>
      <dgm:t>
        <a:bodyPr/>
        <a:lstStyle/>
        <a:p>
          <a:endParaRPr lang="en-US"/>
        </a:p>
      </dgm:t>
    </dgm:pt>
    <dgm:pt modelId="{5E2121C7-9A76-0747-8ADD-A7F51C7B5F50}" type="pres">
      <dgm:prSet presAssocID="{37CF7075-1EF3-BC42-A07E-3741A7E9C47F}" presName="vert1" presStyleCnt="0"/>
      <dgm:spPr/>
    </dgm:pt>
  </dgm:ptLst>
  <dgm:cxnLst>
    <dgm:cxn modelId="{1148F0C2-7652-204D-8FA9-835F8FBF06E9}" type="presOf" srcId="{338D863C-4308-CD48-B881-F18E1A27ED48}" destId="{73004B8F-34DB-5246-B292-1AA22101880F}" srcOrd="0" destOrd="0" presId="urn:microsoft.com/office/officeart/2008/layout/LinedList"/>
    <dgm:cxn modelId="{C64A6E28-BAEC-8A4C-80C3-883BE7EC8C09}" srcId="{1A597072-CC0F-6649-9D56-0D51FEB59D91}" destId="{7693355F-60AE-DF40-9D4E-ABC7A6A20BF4}" srcOrd="7" destOrd="0" parTransId="{52B586F2-E4D5-7C41-8BE8-FAF81B674D81}" sibTransId="{9CF9AA17-AFC4-5849-9036-3CB72AE4C8C3}"/>
    <dgm:cxn modelId="{CA0E2BF6-43F9-734E-BD88-D227818AAE0C}" type="presOf" srcId="{CE85BE41-5753-5547-8749-FC59F8070729}" destId="{25BBEC78-D78F-5043-9F03-F9A1285F3EFE}" srcOrd="0" destOrd="0" presId="urn:microsoft.com/office/officeart/2008/layout/LinedList"/>
    <dgm:cxn modelId="{139FD546-2A38-D647-86A4-5522A40A58D8}" type="presOf" srcId="{7693355F-60AE-DF40-9D4E-ABC7A6A20BF4}" destId="{6B7A75DE-299D-C644-AA4E-8A62F9600B35}" srcOrd="0" destOrd="0" presId="urn:microsoft.com/office/officeart/2008/layout/LinedList"/>
    <dgm:cxn modelId="{F33815BC-9BED-3F42-934E-CAF23B9E5FCA}" srcId="{1A597072-CC0F-6649-9D56-0D51FEB59D91}" destId="{3DA8720B-AA46-CC4B-BF92-79DC9FBD8853}" srcOrd="5" destOrd="0" parTransId="{27C1A2BE-975B-4C4F-944C-A1BBDC24D4F2}" sibTransId="{85873DB8-9BA2-694A-916A-CC85E436D66E}"/>
    <dgm:cxn modelId="{0D1CE41B-A5B8-3846-9397-497165B2A7B3}" type="presOf" srcId="{92AEA6F6-EE46-154D-AEE7-148D93C05A6F}" destId="{A18A3DAA-0E2C-A548-AD67-1A9BF93C56BE}" srcOrd="0" destOrd="0" presId="urn:microsoft.com/office/officeart/2008/layout/LinedList"/>
    <dgm:cxn modelId="{49F1DF6F-5A3C-984D-8476-A63EE15B5163}" srcId="{1A597072-CC0F-6649-9D56-0D51FEB59D91}" destId="{37CF7075-1EF3-BC42-A07E-3741A7E9C47F}" srcOrd="8" destOrd="0" parTransId="{E3EAA94D-CEA6-E24D-87A8-24EB9D935B5B}" sibTransId="{69E9023B-BB38-B641-B90F-6C66052489F9}"/>
    <dgm:cxn modelId="{1E612685-F534-694E-9B7A-21A72743FABC}" srcId="{1A597072-CC0F-6649-9D56-0D51FEB59D91}" destId="{92AEA6F6-EE46-154D-AEE7-148D93C05A6F}" srcOrd="2" destOrd="0" parTransId="{2C10292E-CDAD-7243-9DF7-1FB0EFEDB2DB}" sibTransId="{0C3CD0E6-5C77-5948-97F3-E08645B88D61}"/>
    <dgm:cxn modelId="{5005D897-3942-1D42-8610-830E7EEDF831}" type="presOf" srcId="{1A597072-CC0F-6649-9D56-0D51FEB59D91}" destId="{0FD18EFD-B8D9-814C-96B8-7FD55C8185F6}" srcOrd="0" destOrd="0" presId="urn:microsoft.com/office/officeart/2008/layout/LinedList"/>
    <dgm:cxn modelId="{AD2129D9-24E5-E94A-AD2F-B0AEE4F72E48}" type="presOf" srcId="{17993A6D-0145-3244-8CE9-DF1D2F9F340A}" destId="{B2BFF508-F8D9-2443-B2AB-401C91A33EF4}" srcOrd="0" destOrd="0" presId="urn:microsoft.com/office/officeart/2008/layout/LinedList"/>
    <dgm:cxn modelId="{35C9FBC7-8BD4-EF46-8AE3-C2DD4361D5B9}" type="presOf" srcId="{37CF7075-1EF3-BC42-A07E-3741A7E9C47F}" destId="{D36BB7AE-6568-ED4A-A68F-2790D28C5BE0}" srcOrd="0" destOrd="0" presId="urn:microsoft.com/office/officeart/2008/layout/LinedList"/>
    <dgm:cxn modelId="{06DE69C4-EE90-7945-9D19-2B6FA965BE5A}" srcId="{1A597072-CC0F-6649-9D56-0D51FEB59D91}" destId="{17993A6D-0145-3244-8CE9-DF1D2F9F340A}" srcOrd="3" destOrd="0" parTransId="{674679B1-8513-9C42-8C08-1D0EEFF86797}" sibTransId="{67FB702A-B268-A348-B7EC-57131D51AD4E}"/>
    <dgm:cxn modelId="{6746AE54-B186-4247-B4D4-D661B7FAFA87}" type="presOf" srcId="{B927E413-558C-3647-8D4C-0F76718862F5}" destId="{9C8DF0B8-C361-1445-A3D9-B4C0FC78FC2F}" srcOrd="0" destOrd="0" presId="urn:microsoft.com/office/officeart/2008/layout/LinedList"/>
    <dgm:cxn modelId="{76996FBA-EE6C-6641-8F8E-A9FD1A2B1FEE}" type="presOf" srcId="{336632B4-961D-494E-A3CF-B98FE8A92EF3}" destId="{C6A04ED5-C4D2-C64D-8E4A-A307D0FC0236}" srcOrd="0" destOrd="0" presId="urn:microsoft.com/office/officeart/2008/layout/LinedList"/>
    <dgm:cxn modelId="{86200233-0E5D-A340-9253-5DCDCD31F12B}" srcId="{1A597072-CC0F-6649-9D56-0D51FEB59D91}" destId="{336632B4-961D-494E-A3CF-B98FE8A92EF3}" srcOrd="6" destOrd="0" parTransId="{79D283B2-8B18-184C-BEF7-31445BDABCFB}" sibTransId="{A6DC1B42-9343-CE4D-9064-0399EEC48C35}"/>
    <dgm:cxn modelId="{3BE9A1A4-2F22-F242-BCCB-9EA3A01F2839}" srcId="{1A597072-CC0F-6649-9D56-0D51FEB59D91}" destId="{B927E413-558C-3647-8D4C-0F76718862F5}" srcOrd="1" destOrd="0" parTransId="{8BE16C0E-53AF-E14D-9798-B7D6268930F4}" sibTransId="{D15A611E-2B2A-2E42-BDFB-324EF3D03141}"/>
    <dgm:cxn modelId="{FC55E344-2C22-474D-8416-457EAC1C03F4}" type="presOf" srcId="{3DA8720B-AA46-CC4B-BF92-79DC9FBD8853}" destId="{01ED735D-9DFD-9244-8F9B-E9E8F0521C18}" srcOrd="0" destOrd="0" presId="urn:microsoft.com/office/officeart/2008/layout/LinedList"/>
    <dgm:cxn modelId="{06B18B19-FF79-3548-A611-D172E1E44B78}" srcId="{1A597072-CC0F-6649-9D56-0D51FEB59D91}" destId="{338D863C-4308-CD48-B881-F18E1A27ED48}" srcOrd="0" destOrd="0" parTransId="{81659D78-B933-774C-A5AC-CD9F8DAEAF57}" sibTransId="{8253E49B-FC95-4144-AEC2-B0AB5BC178D4}"/>
    <dgm:cxn modelId="{6869C295-4921-644A-A5DE-3632979C8B01}" srcId="{1A597072-CC0F-6649-9D56-0D51FEB59D91}" destId="{CE85BE41-5753-5547-8749-FC59F8070729}" srcOrd="4" destOrd="0" parTransId="{5993B252-9D67-654A-AE90-780992EED8AE}" sibTransId="{8C600920-C3CC-A744-8921-AC1B534529B5}"/>
    <dgm:cxn modelId="{695A2793-849C-4D4D-9B36-2093D3F75EA2}" type="presParOf" srcId="{0FD18EFD-B8D9-814C-96B8-7FD55C8185F6}" destId="{76C5E863-82D6-584C-8C88-7143FC8EA908}" srcOrd="0" destOrd="0" presId="urn:microsoft.com/office/officeart/2008/layout/LinedList"/>
    <dgm:cxn modelId="{FFAA81B8-6B24-1F47-AAA8-37CBE05F6FAF}" type="presParOf" srcId="{0FD18EFD-B8D9-814C-96B8-7FD55C8185F6}" destId="{2AFF5C15-2777-D84A-B448-33E89E4D23FE}" srcOrd="1" destOrd="0" presId="urn:microsoft.com/office/officeart/2008/layout/LinedList"/>
    <dgm:cxn modelId="{03D8B99E-A124-494C-9913-B3E2BA88100D}" type="presParOf" srcId="{2AFF5C15-2777-D84A-B448-33E89E4D23FE}" destId="{73004B8F-34DB-5246-B292-1AA22101880F}" srcOrd="0" destOrd="0" presId="urn:microsoft.com/office/officeart/2008/layout/LinedList"/>
    <dgm:cxn modelId="{72B564AC-7A07-7D47-AFEE-B770A30EAE32}" type="presParOf" srcId="{2AFF5C15-2777-D84A-B448-33E89E4D23FE}" destId="{FF8771DC-43C2-B24E-9E98-8F603507DFD1}" srcOrd="1" destOrd="0" presId="urn:microsoft.com/office/officeart/2008/layout/LinedList"/>
    <dgm:cxn modelId="{02E1436E-0E89-E449-ACC7-01500E07F5BC}" type="presParOf" srcId="{0FD18EFD-B8D9-814C-96B8-7FD55C8185F6}" destId="{A4E1A3A1-1DC0-D244-9F19-A05E802421B4}" srcOrd="2" destOrd="0" presId="urn:microsoft.com/office/officeart/2008/layout/LinedList"/>
    <dgm:cxn modelId="{B7BAA2D0-3945-EC4B-95CC-BCF025D92AFB}" type="presParOf" srcId="{0FD18EFD-B8D9-814C-96B8-7FD55C8185F6}" destId="{C34B687A-10FE-364F-A695-6A111B96F4AA}" srcOrd="3" destOrd="0" presId="urn:microsoft.com/office/officeart/2008/layout/LinedList"/>
    <dgm:cxn modelId="{D2A8A22D-6757-6046-BB8C-F915395991EF}" type="presParOf" srcId="{C34B687A-10FE-364F-A695-6A111B96F4AA}" destId="{9C8DF0B8-C361-1445-A3D9-B4C0FC78FC2F}" srcOrd="0" destOrd="0" presId="urn:microsoft.com/office/officeart/2008/layout/LinedList"/>
    <dgm:cxn modelId="{A50ADD26-36D6-D344-B37C-E468141BD072}" type="presParOf" srcId="{C34B687A-10FE-364F-A695-6A111B96F4AA}" destId="{B60F6BF7-416B-064D-97DB-24C833A737BD}" srcOrd="1" destOrd="0" presId="urn:microsoft.com/office/officeart/2008/layout/LinedList"/>
    <dgm:cxn modelId="{2D23C122-252C-5B42-80D7-849DD52DED96}" type="presParOf" srcId="{0FD18EFD-B8D9-814C-96B8-7FD55C8185F6}" destId="{9C59005B-BDFA-F14D-B9DE-E26DE7885889}" srcOrd="4" destOrd="0" presId="urn:microsoft.com/office/officeart/2008/layout/LinedList"/>
    <dgm:cxn modelId="{A3EB09AE-2202-E64F-977B-D118E904E46A}" type="presParOf" srcId="{0FD18EFD-B8D9-814C-96B8-7FD55C8185F6}" destId="{43538E9F-DAE5-F546-8E50-F314EEB7D9FD}" srcOrd="5" destOrd="0" presId="urn:microsoft.com/office/officeart/2008/layout/LinedList"/>
    <dgm:cxn modelId="{1FEEFE86-EBD5-D546-8B30-423CB73BFA86}" type="presParOf" srcId="{43538E9F-DAE5-F546-8E50-F314EEB7D9FD}" destId="{A18A3DAA-0E2C-A548-AD67-1A9BF93C56BE}" srcOrd="0" destOrd="0" presId="urn:microsoft.com/office/officeart/2008/layout/LinedList"/>
    <dgm:cxn modelId="{23A11323-1AB8-7247-A1FE-AB1A54F7FE27}" type="presParOf" srcId="{43538E9F-DAE5-F546-8E50-F314EEB7D9FD}" destId="{2918580A-4F64-0A40-88B4-69E5DD7AE5E7}" srcOrd="1" destOrd="0" presId="urn:microsoft.com/office/officeart/2008/layout/LinedList"/>
    <dgm:cxn modelId="{3B6BC8B3-16BC-1141-B665-2327E63353E7}" type="presParOf" srcId="{0FD18EFD-B8D9-814C-96B8-7FD55C8185F6}" destId="{93F53672-0795-8149-9E8F-8C5B39AFFF1E}" srcOrd="6" destOrd="0" presId="urn:microsoft.com/office/officeart/2008/layout/LinedList"/>
    <dgm:cxn modelId="{3EC14E48-7011-0742-B80C-6649CC560DA7}" type="presParOf" srcId="{0FD18EFD-B8D9-814C-96B8-7FD55C8185F6}" destId="{8A95D0C2-7C57-5943-B99F-AE053835346F}" srcOrd="7" destOrd="0" presId="urn:microsoft.com/office/officeart/2008/layout/LinedList"/>
    <dgm:cxn modelId="{04B20F94-47FE-7241-A384-E9786D600C8B}" type="presParOf" srcId="{8A95D0C2-7C57-5943-B99F-AE053835346F}" destId="{B2BFF508-F8D9-2443-B2AB-401C91A33EF4}" srcOrd="0" destOrd="0" presId="urn:microsoft.com/office/officeart/2008/layout/LinedList"/>
    <dgm:cxn modelId="{D7DD5B9A-AD68-BE43-9BE0-B5764AD631D4}" type="presParOf" srcId="{8A95D0C2-7C57-5943-B99F-AE053835346F}" destId="{E8A3B7D3-669B-F648-B910-AB452BE3D244}" srcOrd="1" destOrd="0" presId="urn:microsoft.com/office/officeart/2008/layout/LinedList"/>
    <dgm:cxn modelId="{2C689F9B-78A5-7A4D-B21A-72999B9BEC16}" type="presParOf" srcId="{0FD18EFD-B8D9-814C-96B8-7FD55C8185F6}" destId="{D6302337-EB8C-6C46-8BC6-A5028AC8EF85}" srcOrd="8" destOrd="0" presId="urn:microsoft.com/office/officeart/2008/layout/LinedList"/>
    <dgm:cxn modelId="{4DC3E03A-981E-C84D-8574-3F47C0D9D81C}" type="presParOf" srcId="{0FD18EFD-B8D9-814C-96B8-7FD55C8185F6}" destId="{9A46F9DE-9CEA-1C4E-8B14-24307F1C3B6C}" srcOrd="9" destOrd="0" presId="urn:microsoft.com/office/officeart/2008/layout/LinedList"/>
    <dgm:cxn modelId="{D3942C72-F308-D84E-BF6E-7221736F2DCF}" type="presParOf" srcId="{9A46F9DE-9CEA-1C4E-8B14-24307F1C3B6C}" destId="{25BBEC78-D78F-5043-9F03-F9A1285F3EFE}" srcOrd="0" destOrd="0" presId="urn:microsoft.com/office/officeart/2008/layout/LinedList"/>
    <dgm:cxn modelId="{5A1B7712-073F-3E42-83E6-2ADB441E6696}" type="presParOf" srcId="{9A46F9DE-9CEA-1C4E-8B14-24307F1C3B6C}" destId="{5529D6BA-6C6A-6549-BAAC-1DA9F7C60196}" srcOrd="1" destOrd="0" presId="urn:microsoft.com/office/officeart/2008/layout/LinedList"/>
    <dgm:cxn modelId="{A953BD86-65F2-564E-8E07-AE9033668FB6}" type="presParOf" srcId="{0FD18EFD-B8D9-814C-96B8-7FD55C8185F6}" destId="{42A27C3E-C960-904D-B17A-C42B4166063D}" srcOrd="10" destOrd="0" presId="urn:microsoft.com/office/officeart/2008/layout/LinedList"/>
    <dgm:cxn modelId="{3C94FB43-F535-0345-8EF1-AE6D65FD95D3}" type="presParOf" srcId="{0FD18EFD-B8D9-814C-96B8-7FD55C8185F6}" destId="{56B7E261-67D0-1D44-86FC-7EB33271DC0B}" srcOrd="11" destOrd="0" presId="urn:microsoft.com/office/officeart/2008/layout/LinedList"/>
    <dgm:cxn modelId="{F6BF1D08-F01C-3C44-BD5A-0BAE1FEE90D7}" type="presParOf" srcId="{56B7E261-67D0-1D44-86FC-7EB33271DC0B}" destId="{01ED735D-9DFD-9244-8F9B-E9E8F0521C18}" srcOrd="0" destOrd="0" presId="urn:microsoft.com/office/officeart/2008/layout/LinedList"/>
    <dgm:cxn modelId="{2D8DB972-FE38-9C4C-B5CE-94A6FCA70098}" type="presParOf" srcId="{56B7E261-67D0-1D44-86FC-7EB33271DC0B}" destId="{9A9C3AA4-894E-F345-A431-3F5F58E056A1}" srcOrd="1" destOrd="0" presId="urn:microsoft.com/office/officeart/2008/layout/LinedList"/>
    <dgm:cxn modelId="{905C9CAD-787F-7A47-8876-1A114688A196}" type="presParOf" srcId="{0FD18EFD-B8D9-814C-96B8-7FD55C8185F6}" destId="{D8107E8D-753D-A84B-BE04-1C6B90B5CD07}" srcOrd="12" destOrd="0" presId="urn:microsoft.com/office/officeart/2008/layout/LinedList"/>
    <dgm:cxn modelId="{A866981F-3247-D44B-AB12-95BE306B7595}" type="presParOf" srcId="{0FD18EFD-B8D9-814C-96B8-7FD55C8185F6}" destId="{3CB632FB-179E-4F4C-B5E7-F9D039A749AE}" srcOrd="13" destOrd="0" presId="urn:microsoft.com/office/officeart/2008/layout/LinedList"/>
    <dgm:cxn modelId="{5A9884A5-AB35-9040-BE3A-B5DC8838819A}" type="presParOf" srcId="{3CB632FB-179E-4F4C-B5E7-F9D039A749AE}" destId="{C6A04ED5-C4D2-C64D-8E4A-A307D0FC0236}" srcOrd="0" destOrd="0" presId="urn:microsoft.com/office/officeart/2008/layout/LinedList"/>
    <dgm:cxn modelId="{C6ECE0F8-1C8F-9640-822B-E8244B817636}" type="presParOf" srcId="{3CB632FB-179E-4F4C-B5E7-F9D039A749AE}" destId="{C10EED8F-B758-9748-8271-978B391B6953}" srcOrd="1" destOrd="0" presId="urn:microsoft.com/office/officeart/2008/layout/LinedList"/>
    <dgm:cxn modelId="{5962EE03-30F3-2543-BE09-DA3F2199CC77}" type="presParOf" srcId="{0FD18EFD-B8D9-814C-96B8-7FD55C8185F6}" destId="{3A1992A8-94B3-5D48-84B4-23FBC7BF52A8}" srcOrd="14" destOrd="0" presId="urn:microsoft.com/office/officeart/2008/layout/LinedList"/>
    <dgm:cxn modelId="{618EBAF5-9D25-8146-BAA4-F2ADE0D11889}" type="presParOf" srcId="{0FD18EFD-B8D9-814C-96B8-7FD55C8185F6}" destId="{78E52FEC-7459-3940-AB28-EAE988678BDB}" srcOrd="15" destOrd="0" presId="urn:microsoft.com/office/officeart/2008/layout/LinedList"/>
    <dgm:cxn modelId="{1FB70AC2-B438-7C42-B1DB-09D4B4B2DDD6}" type="presParOf" srcId="{78E52FEC-7459-3940-AB28-EAE988678BDB}" destId="{6B7A75DE-299D-C644-AA4E-8A62F9600B35}" srcOrd="0" destOrd="0" presId="urn:microsoft.com/office/officeart/2008/layout/LinedList"/>
    <dgm:cxn modelId="{08A60DCE-7C28-E546-8B45-0F0625CF6824}" type="presParOf" srcId="{78E52FEC-7459-3940-AB28-EAE988678BDB}" destId="{01CED211-E702-BF48-AB7D-C1C503E99E90}" srcOrd="1" destOrd="0" presId="urn:microsoft.com/office/officeart/2008/layout/LinedList"/>
    <dgm:cxn modelId="{A3AB7BE6-1E05-1040-86A7-76C81F605DFA}" type="presParOf" srcId="{0FD18EFD-B8D9-814C-96B8-7FD55C8185F6}" destId="{10E9B168-E4AC-834F-BFBD-B28B26BC4D13}" srcOrd="16" destOrd="0" presId="urn:microsoft.com/office/officeart/2008/layout/LinedList"/>
    <dgm:cxn modelId="{C00C0FF9-603C-914F-9999-7924BAF66C38}" type="presParOf" srcId="{0FD18EFD-B8D9-814C-96B8-7FD55C8185F6}" destId="{F644EE00-9615-F34D-9546-B77FA3FA66CF}" srcOrd="17" destOrd="0" presId="urn:microsoft.com/office/officeart/2008/layout/LinedList"/>
    <dgm:cxn modelId="{6C6DCADB-908B-D14D-B036-9E588B619A8B}" type="presParOf" srcId="{F644EE00-9615-F34D-9546-B77FA3FA66CF}" destId="{D36BB7AE-6568-ED4A-A68F-2790D28C5BE0}" srcOrd="0" destOrd="0" presId="urn:microsoft.com/office/officeart/2008/layout/LinedList"/>
    <dgm:cxn modelId="{2964AD71-F72B-9043-B499-76A010C486CB}" type="presParOf" srcId="{F644EE00-9615-F34D-9546-B77FA3FA66CF}" destId="{5E2121C7-9A76-0747-8ADD-A7F51C7B5F5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A597072-CC0F-6649-9D56-0D51FEB59D91}" type="doc">
      <dgm:prSet loTypeId="urn:microsoft.com/office/officeart/2008/layout/Lined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7CF7075-1EF3-BC42-A07E-3741A7E9C47F}">
      <dgm:prSet/>
      <dgm:spPr/>
      <dgm:t>
        <a:bodyPr/>
        <a:lstStyle/>
        <a:p>
          <a:pPr rtl="0"/>
          <a:r>
            <a:rPr lang="en-US" dirty="0" smtClean="0"/>
            <a:t>file permissions</a:t>
          </a:r>
          <a:endParaRPr lang="en-US" dirty="0"/>
        </a:p>
      </dgm:t>
    </dgm:pt>
    <dgm:pt modelId="{E3EAA94D-CEA6-E24D-87A8-24EB9D935B5B}" type="parTrans" cxnId="{49F1DF6F-5A3C-984D-8476-A63EE15B5163}">
      <dgm:prSet/>
      <dgm:spPr/>
      <dgm:t>
        <a:bodyPr/>
        <a:lstStyle/>
        <a:p>
          <a:endParaRPr lang="en-US"/>
        </a:p>
      </dgm:t>
    </dgm:pt>
    <dgm:pt modelId="{69E9023B-BB38-B641-B90F-6C66052489F9}" type="sibTrans" cxnId="{49F1DF6F-5A3C-984D-8476-A63EE15B5163}">
      <dgm:prSet/>
      <dgm:spPr/>
      <dgm:t>
        <a:bodyPr/>
        <a:lstStyle/>
        <a:p>
          <a:endParaRPr lang="en-US"/>
        </a:p>
      </dgm:t>
    </dgm:pt>
    <dgm:pt modelId="{C48EADD8-948C-6E4F-AA98-B3E99465C3FC}">
      <dgm:prSet/>
      <dgm:spPr/>
      <dgm:t>
        <a:bodyPr/>
        <a:lstStyle/>
        <a:p>
          <a:r>
            <a:rPr lang="en-US" dirty="0" smtClean="0"/>
            <a:t>pipeline </a:t>
          </a:r>
        </a:p>
      </dgm:t>
    </dgm:pt>
    <dgm:pt modelId="{78AE7A2F-6BBC-3043-A7D5-3A6572216F6A}" type="parTrans" cxnId="{467D80BB-FDE5-C94B-A25D-12DEA23536C4}">
      <dgm:prSet/>
      <dgm:spPr/>
      <dgm:t>
        <a:bodyPr/>
        <a:lstStyle/>
        <a:p>
          <a:endParaRPr lang="en-US"/>
        </a:p>
      </dgm:t>
    </dgm:pt>
    <dgm:pt modelId="{E1F071A2-AA66-1443-A28D-E55A4C42D3E1}" type="sibTrans" cxnId="{467D80BB-FDE5-C94B-A25D-12DEA23536C4}">
      <dgm:prSet/>
      <dgm:spPr/>
      <dgm:t>
        <a:bodyPr/>
        <a:lstStyle/>
        <a:p>
          <a:endParaRPr lang="en-US"/>
        </a:p>
      </dgm:t>
    </dgm:pt>
    <dgm:pt modelId="{C51E5145-8F00-D143-8C1C-77B2DF5819A6}">
      <dgm:prSet/>
      <dgm:spPr/>
      <dgm:t>
        <a:bodyPr/>
        <a:lstStyle/>
        <a:p>
          <a:r>
            <a:rPr lang="en-US" dirty="0" err="1" smtClean="0"/>
            <a:t>ln</a:t>
          </a:r>
          <a:r>
            <a:rPr lang="en-US" dirty="0" smtClean="0"/>
            <a:t> –s</a:t>
          </a:r>
        </a:p>
      </dgm:t>
    </dgm:pt>
    <dgm:pt modelId="{3EFE307E-0E8A-D846-82BC-7E64E449E620}" type="parTrans" cxnId="{52A946DC-967A-3546-B365-30267E0F1AA0}">
      <dgm:prSet/>
      <dgm:spPr/>
      <dgm:t>
        <a:bodyPr/>
        <a:lstStyle/>
        <a:p>
          <a:endParaRPr lang="en-US"/>
        </a:p>
      </dgm:t>
    </dgm:pt>
    <dgm:pt modelId="{03775751-D43A-9F43-8240-76486401D708}" type="sibTrans" cxnId="{52A946DC-967A-3546-B365-30267E0F1AA0}">
      <dgm:prSet/>
      <dgm:spPr/>
      <dgm:t>
        <a:bodyPr/>
        <a:lstStyle/>
        <a:p>
          <a:endParaRPr lang="en-US"/>
        </a:p>
      </dgm:t>
    </dgm:pt>
    <dgm:pt modelId="{AB2CEF0D-A9A7-2A44-9F0C-C13197E2AEDD}">
      <dgm:prSet/>
      <dgm:spPr/>
      <dgm:t>
        <a:bodyPr/>
        <a:lstStyle/>
        <a:p>
          <a:r>
            <a:rPr lang="en-US" dirty="0" err="1" smtClean="0"/>
            <a:t>grep</a:t>
          </a:r>
          <a:endParaRPr lang="en-US" dirty="0" smtClean="0"/>
        </a:p>
      </dgm:t>
    </dgm:pt>
    <dgm:pt modelId="{C097E9CC-0CB2-4D49-9285-F70E3A2CFA5E}" type="parTrans" cxnId="{CED8490B-3705-4C4B-882C-BDA021BE59D4}">
      <dgm:prSet/>
      <dgm:spPr/>
      <dgm:t>
        <a:bodyPr/>
        <a:lstStyle/>
        <a:p>
          <a:endParaRPr lang="en-US"/>
        </a:p>
      </dgm:t>
    </dgm:pt>
    <dgm:pt modelId="{43102ECF-9365-F94D-9616-95121103552E}" type="sibTrans" cxnId="{CED8490B-3705-4C4B-882C-BDA021BE59D4}">
      <dgm:prSet/>
      <dgm:spPr/>
      <dgm:t>
        <a:bodyPr/>
        <a:lstStyle/>
        <a:p>
          <a:endParaRPr lang="en-US"/>
        </a:p>
      </dgm:t>
    </dgm:pt>
    <dgm:pt modelId="{236E1119-36B2-DD4E-881B-91BE11F55A0F}">
      <dgm:prSet/>
      <dgm:spPr/>
      <dgm:t>
        <a:bodyPr/>
        <a:lstStyle/>
        <a:p>
          <a:r>
            <a:rPr lang="en-US" smtClean="0"/>
            <a:t>regex</a:t>
          </a:r>
          <a:endParaRPr lang="en-US" dirty="0"/>
        </a:p>
      </dgm:t>
    </dgm:pt>
    <dgm:pt modelId="{01D3690E-D8D2-AB42-936B-648DDC6DB7DB}" type="parTrans" cxnId="{66169D25-5138-2D43-97C5-BFB4C2877A04}">
      <dgm:prSet/>
      <dgm:spPr/>
      <dgm:t>
        <a:bodyPr/>
        <a:lstStyle/>
        <a:p>
          <a:endParaRPr lang="en-US"/>
        </a:p>
      </dgm:t>
    </dgm:pt>
    <dgm:pt modelId="{EC2F6947-B60D-FE46-89F9-59E7ACF3D37F}" type="sibTrans" cxnId="{66169D25-5138-2D43-97C5-BFB4C2877A04}">
      <dgm:prSet/>
      <dgm:spPr/>
      <dgm:t>
        <a:bodyPr/>
        <a:lstStyle/>
        <a:p>
          <a:endParaRPr lang="en-US"/>
        </a:p>
      </dgm:t>
    </dgm:pt>
    <dgm:pt modelId="{78946580-1FCF-114A-BD3E-7B8604A9BD48}">
      <dgm:prSet/>
      <dgm:spPr/>
      <dgm:t>
        <a:bodyPr/>
        <a:lstStyle/>
        <a:p>
          <a:pPr rtl="0"/>
          <a:r>
            <a:rPr lang="en-US" dirty="0" smtClean="0"/>
            <a:t>cat</a:t>
          </a:r>
          <a:endParaRPr lang="en-US" dirty="0"/>
        </a:p>
      </dgm:t>
    </dgm:pt>
    <dgm:pt modelId="{99B0D5D4-C261-D64B-9CAB-8BFC399F432B}" type="parTrans" cxnId="{6DB48BAD-6F0C-B341-9B73-8987816D40D4}">
      <dgm:prSet/>
      <dgm:spPr/>
      <dgm:t>
        <a:bodyPr/>
        <a:lstStyle/>
        <a:p>
          <a:endParaRPr lang="en-US"/>
        </a:p>
      </dgm:t>
    </dgm:pt>
    <dgm:pt modelId="{10D5B77E-2A4D-7B46-B6A9-E5C12DC50FDB}" type="sibTrans" cxnId="{6DB48BAD-6F0C-B341-9B73-8987816D40D4}">
      <dgm:prSet/>
      <dgm:spPr/>
      <dgm:t>
        <a:bodyPr/>
        <a:lstStyle/>
        <a:p>
          <a:endParaRPr lang="en-US"/>
        </a:p>
      </dgm:t>
    </dgm:pt>
    <dgm:pt modelId="{C9ECBCCB-4264-3A42-8B9A-1C2C88F90124}">
      <dgm:prSet/>
      <dgm:spPr/>
      <dgm:t>
        <a:bodyPr/>
        <a:lstStyle/>
        <a:p>
          <a:pPr rtl="0"/>
          <a:r>
            <a:rPr lang="en-US" dirty="0" err="1" smtClean="0"/>
            <a:t>wc</a:t>
          </a:r>
          <a:endParaRPr lang="en-US" dirty="0"/>
        </a:p>
      </dgm:t>
    </dgm:pt>
    <dgm:pt modelId="{379E6362-0EB6-3043-89E6-F4A4A92F553E}" type="parTrans" cxnId="{1DF696B9-C1FA-8941-BAA5-572E9EA9FE4C}">
      <dgm:prSet/>
      <dgm:spPr/>
      <dgm:t>
        <a:bodyPr/>
        <a:lstStyle/>
        <a:p>
          <a:endParaRPr lang="en-US"/>
        </a:p>
      </dgm:t>
    </dgm:pt>
    <dgm:pt modelId="{D90D1B3B-5ED2-FD46-B98C-CE20ACF39D3E}" type="sibTrans" cxnId="{1DF696B9-C1FA-8941-BAA5-572E9EA9FE4C}">
      <dgm:prSet/>
      <dgm:spPr/>
      <dgm:t>
        <a:bodyPr/>
        <a:lstStyle/>
        <a:p>
          <a:endParaRPr lang="en-US"/>
        </a:p>
      </dgm:t>
    </dgm:pt>
    <dgm:pt modelId="{D70455BF-5D02-6F4C-8D7D-0E2E889B656E}">
      <dgm:prSet/>
      <dgm:spPr/>
      <dgm:t>
        <a:bodyPr/>
        <a:lstStyle/>
        <a:p>
          <a:pPr rtl="0"/>
          <a:r>
            <a:rPr lang="en-US" dirty="0" smtClean="0"/>
            <a:t>&gt;, &gt;&gt;, &lt;</a:t>
          </a:r>
          <a:endParaRPr lang="en-US" dirty="0"/>
        </a:p>
      </dgm:t>
    </dgm:pt>
    <dgm:pt modelId="{7EC56701-D0C8-964A-A43A-96E217E6BEFC}" type="parTrans" cxnId="{03E24369-97C4-054E-BD5F-414B9041BF83}">
      <dgm:prSet/>
      <dgm:spPr/>
      <dgm:t>
        <a:bodyPr/>
        <a:lstStyle/>
        <a:p>
          <a:endParaRPr lang="en-US"/>
        </a:p>
      </dgm:t>
    </dgm:pt>
    <dgm:pt modelId="{D5F4C953-DDF2-D645-A60B-9E0264D71458}" type="sibTrans" cxnId="{03E24369-97C4-054E-BD5F-414B9041BF83}">
      <dgm:prSet/>
      <dgm:spPr/>
      <dgm:t>
        <a:bodyPr/>
        <a:lstStyle/>
        <a:p>
          <a:endParaRPr lang="en-US"/>
        </a:p>
      </dgm:t>
    </dgm:pt>
    <dgm:pt modelId="{0FD18EFD-B8D9-814C-96B8-7FD55C8185F6}" type="pres">
      <dgm:prSet presAssocID="{1A597072-CC0F-6649-9D56-0D51FEB59D91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10E9B168-E4AC-834F-BFBD-B28B26BC4D13}" type="pres">
      <dgm:prSet presAssocID="{37CF7075-1EF3-BC42-A07E-3741A7E9C47F}" presName="thickLine" presStyleLbl="alignNode1" presStyleIdx="0" presStyleCnt="8"/>
      <dgm:spPr/>
    </dgm:pt>
    <dgm:pt modelId="{F644EE00-9615-F34D-9546-B77FA3FA66CF}" type="pres">
      <dgm:prSet presAssocID="{37CF7075-1EF3-BC42-A07E-3741A7E9C47F}" presName="horz1" presStyleCnt="0"/>
      <dgm:spPr/>
    </dgm:pt>
    <dgm:pt modelId="{D36BB7AE-6568-ED4A-A68F-2790D28C5BE0}" type="pres">
      <dgm:prSet presAssocID="{37CF7075-1EF3-BC42-A07E-3741A7E9C47F}" presName="tx1" presStyleLbl="revTx" presStyleIdx="0" presStyleCnt="8"/>
      <dgm:spPr/>
      <dgm:t>
        <a:bodyPr/>
        <a:lstStyle/>
        <a:p>
          <a:endParaRPr lang="en-US"/>
        </a:p>
      </dgm:t>
    </dgm:pt>
    <dgm:pt modelId="{5E2121C7-9A76-0747-8ADD-A7F51C7B5F50}" type="pres">
      <dgm:prSet presAssocID="{37CF7075-1EF3-BC42-A07E-3741A7E9C47F}" presName="vert1" presStyleCnt="0"/>
      <dgm:spPr/>
    </dgm:pt>
    <dgm:pt modelId="{48BAA701-0601-8A45-BFB1-F32AE6DA8EFF}" type="pres">
      <dgm:prSet presAssocID="{78946580-1FCF-114A-BD3E-7B8604A9BD48}" presName="thickLine" presStyleLbl="alignNode1" presStyleIdx="1" presStyleCnt="8"/>
      <dgm:spPr/>
    </dgm:pt>
    <dgm:pt modelId="{36E5E483-A367-C24E-9A51-9999CB15DB2D}" type="pres">
      <dgm:prSet presAssocID="{78946580-1FCF-114A-BD3E-7B8604A9BD48}" presName="horz1" presStyleCnt="0"/>
      <dgm:spPr/>
    </dgm:pt>
    <dgm:pt modelId="{A67AFB89-1810-BF43-AB69-2CA471296604}" type="pres">
      <dgm:prSet presAssocID="{78946580-1FCF-114A-BD3E-7B8604A9BD48}" presName="tx1" presStyleLbl="revTx" presStyleIdx="1" presStyleCnt="8"/>
      <dgm:spPr/>
      <dgm:t>
        <a:bodyPr/>
        <a:lstStyle/>
        <a:p>
          <a:endParaRPr lang="en-US"/>
        </a:p>
      </dgm:t>
    </dgm:pt>
    <dgm:pt modelId="{18FF18E0-EFBA-8144-9FB6-3A36D086F1AB}" type="pres">
      <dgm:prSet presAssocID="{78946580-1FCF-114A-BD3E-7B8604A9BD48}" presName="vert1" presStyleCnt="0"/>
      <dgm:spPr/>
    </dgm:pt>
    <dgm:pt modelId="{683472C9-B9F4-FC46-9E21-B812CFE2474F}" type="pres">
      <dgm:prSet presAssocID="{C9ECBCCB-4264-3A42-8B9A-1C2C88F90124}" presName="thickLine" presStyleLbl="alignNode1" presStyleIdx="2" presStyleCnt="8"/>
      <dgm:spPr/>
    </dgm:pt>
    <dgm:pt modelId="{740BCBD1-D4CF-D04C-997C-216D05A65219}" type="pres">
      <dgm:prSet presAssocID="{C9ECBCCB-4264-3A42-8B9A-1C2C88F90124}" presName="horz1" presStyleCnt="0"/>
      <dgm:spPr/>
    </dgm:pt>
    <dgm:pt modelId="{B2571D00-29B6-9E44-90EA-7EA9702330A0}" type="pres">
      <dgm:prSet presAssocID="{C9ECBCCB-4264-3A42-8B9A-1C2C88F90124}" presName="tx1" presStyleLbl="revTx" presStyleIdx="2" presStyleCnt="8"/>
      <dgm:spPr/>
      <dgm:t>
        <a:bodyPr/>
        <a:lstStyle/>
        <a:p>
          <a:endParaRPr lang="en-US"/>
        </a:p>
      </dgm:t>
    </dgm:pt>
    <dgm:pt modelId="{CB7BBF5D-DB91-0D45-9D40-3CFFC627AA15}" type="pres">
      <dgm:prSet presAssocID="{C9ECBCCB-4264-3A42-8B9A-1C2C88F90124}" presName="vert1" presStyleCnt="0"/>
      <dgm:spPr/>
    </dgm:pt>
    <dgm:pt modelId="{FF8B1D5D-9E22-4A48-AF4F-5FF1864E9C0E}" type="pres">
      <dgm:prSet presAssocID="{D70455BF-5D02-6F4C-8D7D-0E2E889B656E}" presName="thickLine" presStyleLbl="alignNode1" presStyleIdx="3" presStyleCnt="8"/>
      <dgm:spPr/>
    </dgm:pt>
    <dgm:pt modelId="{25C5148A-EE2C-C34D-B738-6457119CE726}" type="pres">
      <dgm:prSet presAssocID="{D70455BF-5D02-6F4C-8D7D-0E2E889B656E}" presName="horz1" presStyleCnt="0"/>
      <dgm:spPr/>
    </dgm:pt>
    <dgm:pt modelId="{4F5735B5-743F-C644-A8E1-8A4494B1C18F}" type="pres">
      <dgm:prSet presAssocID="{D70455BF-5D02-6F4C-8D7D-0E2E889B656E}" presName="tx1" presStyleLbl="revTx" presStyleIdx="3" presStyleCnt="8"/>
      <dgm:spPr/>
      <dgm:t>
        <a:bodyPr/>
        <a:lstStyle/>
        <a:p>
          <a:endParaRPr lang="en-US"/>
        </a:p>
      </dgm:t>
    </dgm:pt>
    <dgm:pt modelId="{5EAE8584-ADA8-434B-9109-80E04748E9EA}" type="pres">
      <dgm:prSet presAssocID="{D70455BF-5D02-6F4C-8D7D-0E2E889B656E}" presName="vert1" presStyleCnt="0"/>
      <dgm:spPr/>
    </dgm:pt>
    <dgm:pt modelId="{5325D8E7-E4A9-F74F-B7D1-D495A5659180}" type="pres">
      <dgm:prSet presAssocID="{C48EADD8-948C-6E4F-AA98-B3E99465C3FC}" presName="thickLine" presStyleLbl="alignNode1" presStyleIdx="4" presStyleCnt="8"/>
      <dgm:spPr/>
    </dgm:pt>
    <dgm:pt modelId="{A23AD138-5404-154B-BCBA-8477B6018C62}" type="pres">
      <dgm:prSet presAssocID="{C48EADD8-948C-6E4F-AA98-B3E99465C3FC}" presName="horz1" presStyleCnt="0"/>
      <dgm:spPr/>
    </dgm:pt>
    <dgm:pt modelId="{91DBFFCD-DD73-B04F-B508-D70D960C8F3A}" type="pres">
      <dgm:prSet presAssocID="{C48EADD8-948C-6E4F-AA98-B3E99465C3FC}" presName="tx1" presStyleLbl="revTx" presStyleIdx="4" presStyleCnt="8"/>
      <dgm:spPr/>
      <dgm:t>
        <a:bodyPr/>
        <a:lstStyle/>
        <a:p>
          <a:endParaRPr lang="en-US"/>
        </a:p>
      </dgm:t>
    </dgm:pt>
    <dgm:pt modelId="{A8B6461D-1D5A-FD47-9382-7C5F1C38EFE5}" type="pres">
      <dgm:prSet presAssocID="{C48EADD8-948C-6E4F-AA98-B3E99465C3FC}" presName="vert1" presStyleCnt="0"/>
      <dgm:spPr/>
    </dgm:pt>
    <dgm:pt modelId="{46FDDDB0-4154-E641-8A35-2873FB16245D}" type="pres">
      <dgm:prSet presAssocID="{C51E5145-8F00-D143-8C1C-77B2DF5819A6}" presName="thickLine" presStyleLbl="alignNode1" presStyleIdx="5" presStyleCnt="8"/>
      <dgm:spPr/>
    </dgm:pt>
    <dgm:pt modelId="{20EB9A7C-7381-5440-8CAA-E720A21F6AEF}" type="pres">
      <dgm:prSet presAssocID="{C51E5145-8F00-D143-8C1C-77B2DF5819A6}" presName="horz1" presStyleCnt="0"/>
      <dgm:spPr/>
    </dgm:pt>
    <dgm:pt modelId="{CACB3579-90E0-7B4A-BA21-E97E2B9E1939}" type="pres">
      <dgm:prSet presAssocID="{C51E5145-8F00-D143-8C1C-77B2DF5819A6}" presName="tx1" presStyleLbl="revTx" presStyleIdx="5" presStyleCnt="8"/>
      <dgm:spPr/>
      <dgm:t>
        <a:bodyPr/>
        <a:lstStyle/>
        <a:p>
          <a:endParaRPr lang="en-US"/>
        </a:p>
      </dgm:t>
    </dgm:pt>
    <dgm:pt modelId="{E2F65138-CB36-8544-ACBD-61C9B6D6E71D}" type="pres">
      <dgm:prSet presAssocID="{C51E5145-8F00-D143-8C1C-77B2DF5819A6}" presName="vert1" presStyleCnt="0"/>
      <dgm:spPr/>
    </dgm:pt>
    <dgm:pt modelId="{B061CC35-360D-AA49-8B94-44EB3BEC8EF7}" type="pres">
      <dgm:prSet presAssocID="{AB2CEF0D-A9A7-2A44-9F0C-C13197E2AEDD}" presName="thickLine" presStyleLbl="alignNode1" presStyleIdx="6" presStyleCnt="8"/>
      <dgm:spPr/>
    </dgm:pt>
    <dgm:pt modelId="{8ECC3ACA-56B1-7A45-BD13-37E70DE42E54}" type="pres">
      <dgm:prSet presAssocID="{AB2CEF0D-A9A7-2A44-9F0C-C13197E2AEDD}" presName="horz1" presStyleCnt="0"/>
      <dgm:spPr/>
    </dgm:pt>
    <dgm:pt modelId="{30CFA153-AD59-F048-9FDF-18C01ACBF02E}" type="pres">
      <dgm:prSet presAssocID="{AB2CEF0D-A9A7-2A44-9F0C-C13197E2AEDD}" presName="tx1" presStyleLbl="revTx" presStyleIdx="6" presStyleCnt="8"/>
      <dgm:spPr/>
      <dgm:t>
        <a:bodyPr/>
        <a:lstStyle/>
        <a:p>
          <a:endParaRPr lang="en-US"/>
        </a:p>
      </dgm:t>
    </dgm:pt>
    <dgm:pt modelId="{7FFEB5F8-AAE2-E24D-85CD-32220222B0D8}" type="pres">
      <dgm:prSet presAssocID="{AB2CEF0D-A9A7-2A44-9F0C-C13197E2AEDD}" presName="vert1" presStyleCnt="0"/>
      <dgm:spPr/>
    </dgm:pt>
    <dgm:pt modelId="{4F01C172-A54D-2B4E-B843-6E2A57AA4FF1}" type="pres">
      <dgm:prSet presAssocID="{236E1119-36B2-DD4E-881B-91BE11F55A0F}" presName="thickLine" presStyleLbl="alignNode1" presStyleIdx="7" presStyleCnt="8"/>
      <dgm:spPr/>
    </dgm:pt>
    <dgm:pt modelId="{C0302C33-56DE-1344-AF68-AC0290C0119B}" type="pres">
      <dgm:prSet presAssocID="{236E1119-36B2-DD4E-881B-91BE11F55A0F}" presName="horz1" presStyleCnt="0"/>
      <dgm:spPr/>
    </dgm:pt>
    <dgm:pt modelId="{E304CD70-296A-934C-AEB8-FBED6DDB2D35}" type="pres">
      <dgm:prSet presAssocID="{236E1119-36B2-DD4E-881B-91BE11F55A0F}" presName="tx1" presStyleLbl="revTx" presStyleIdx="7" presStyleCnt="8"/>
      <dgm:spPr/>
      <dgm:t>
        <a:bodyPr/>
        <a:lstStyle/>
        <a:p>
          <a:endParaRPr lang="en-US"/>
        </a:p>
      </dgm:t>
    </dgm:pt>
    <dgm:pt modelId="{9B1872B3-C70D-E44B-A814-4BD92D9539C7}" type="pres">
      <dgm:prSet presAssocID="{236E1119-36B2-DD4E-881B-91BE11F55A0F}" presName="vert1" presStyleCnt="0"/>
      <dgm:spPr/>
    </dgm:pt>
  </dgm:ptLst>
  <dgm:cxnLst>
    <dgm:cxn modelId="{03E24369-97C4-054E-BD5F-414B9041BF83}" srcId="{1A597072-CC0F-6649-9D56-0D51FEB59D91}" destId="{D70455BF-5D02-6F4C-8D7D-0E2E889B656E}" srcOrd="3" destOrd="0" parTransId="{7EC56701-D0C8-964A-A43A-96E217E6BEFC}" sibTransId="{D5F4C953-DDF2-D645-A60B-9E0264D71458}"/>
    <dgm:cxn modelId="{16D79C76-5797-8E4B-878A-E9036F0109F7}" type="presOf" srcId="{37CF7075-1EF3-BC42-A07E-3741A7E9C47F}" destId="{D36BB7AE-6568-ED4A-A68F-2790D28C5BE0}" srcOrd="0" destOrd="0" presId="urn:microsoft.com/office/officeart/2008/layout/LinedList"/>
    <dgm:cxn modelId="{6DB48BAD-6F0C-B341-9B73-8987816D40D4}" srcId="{1A597072-CC0F-6649-9D56-0D51FEB59D91}" destId="{78946580-1FCF-114A-BD3E-7B8604A9BD48}" srcOrd="1" destOrd="0" parTransId="{99B0D5D4-C261-D64B-9CAB-8BFC399F432B}" sibTransId="{10D5B77E-2A4D-7B46-B6A9-E5C12DC50FDB}"/>
    <dgm:cxn modelId="{8A262B88-B03C-C54E-A3EF-97928552B6F6}" type="presOf" srcId="{D70455BF-5D02-6F4C-8D7D-0E2E889B656E}" destId="{4F5735B5-743F-C644-A8E1-8A4494B1C18F}" srcOrd="0" destOrd="0" presId="urn:microsoft.com/office/officeart/2008/layout/LinedList"/>
    <dgm:cxn modelId="{238F881A-4ED0-CE48-8CA9-E24424FC3FA8}" type="presOf" srcId="{C48EADD8-948C-6E4F-AA98-B3E99465C3FC}" destId="{91DBFFCD-DD73-B04F-B508-D70D960C8F3A}" srcOrd="0" destOrd="0" presId="urn:microsoft.com/office/officeart/2008/layout/LinedList"/>
    <dgm:cxn modelId="{6C9B0E0A-E71A-4240-941B-695A8F33D2ED}" type="presOf" srcId="{236E1119-36B2-DD4E-881B-91BE11F55A0F}" destId="{E304CD70-296A-934C-AEB8-FBED6DDB2D35}" srcOrd="0" destOrd="0" presId="urn:microsoft.com/office/officeart/2008/layout/LinedList"/>
    <dgm:cxn modelId="{49F1DF6F-5A3C-984D-8476-A63EE15B5163}" srcId="{1A597072-CC0F-6649-9D56-0D51FEB59D91}" destId="{37CF7075-1EF3-BC42-A07E-3741A7E9C47F}" srcOrd="0" destOrd="0" parTransId="{E3EAA94D-CEA6-E24D-87A8-24EB9D935B5B}" sibTransId="{69E9023B-BB38-B641-B90F-6C66052489F9}"/>
    <dgm:cxn modelId="{F046D6CF-910E-B84A-8E5E-29F32B3662CC}" type="presOf" srcId="{1A597072-CC0F-6649-9D56-0D51FEB59D91}" destId="{0FD18EFD-B8D9-814C-96B8-7FD55C8185F6}" srcOrd="0" destOrd="0" presId="urn:microsoft.com/office/officeart/2008/layout/LinedList"/>
    <dgm:cxn modelId="{1DF696B9-C1FA-8941-BAA5-572E9EA9FE4C}" srcId="{1A597072-CC0F-6649-9D56-0D51FEB59D91}" destId="{C9ECBCCB-4264-3A42-8B9A-1C2C88F90124}" srcOrd="2" destOrd="0" parTransId="{379E6362-0EB6-3043-89E6-F4A4A92F553E}" sibTransId="{D90D1B3B-5ED2-FD46-B98C-CE20ACF39D3E}"/>
    <dgm:cxn modelId="{46FC49F8-3BC8-054C-8F16-60FB1B6A62E5}" type="presOf" srcId="{AB2CEF0D-A9A7-2A44-9F0C-C13197E2AEDD}" destId="{30CFA153-AD59-F048-9FDF-18C01ACBF02E}" srcOrd="0" destOrd="0" presId="urn:microsoft.com/office/officeart/2008/layout/LinedList"/>
    <dgm:cxn modelId="{467D80BB-FDE5-C94B-A25D-12DEA23536C4}" srcId="{1A597072-CC0F-6649-9D56-0D51FEB59D91}" destId="{C48EADD8-948C-6E4F-AA98-B3E99465C3FC}" srcOrd="4" destOrd="0" parTransId="{78AE7A2F-6BBC-3043-A7D5-3A6572216F6A}" sibTransId="{E1F071A2-AA66-1443-A28D-E55A4C42D3E1}"/>
    <dgm:cxn modelId="{52A946DC-967A-3546-B365-30267E0F1AA0}" srcId="{1A597072-CC0F-6649-9D56-0D51FEB59D91}" destId="{C51E5145-8F00-D143-8C1C-77B2DF5819A6}" srcOrd="5" destOrd="0" parTransId="{3EFE307E-0E8A-D846-82BC-7E64E449E620}" sibTransId="{03775751-D43A-9F43-8240-76486401D708}"/>
    <dgm:cxn modelId="{CED8490B-3705-4C4B-882C-BDA021BE59D4}" srcId="{1A597072-CC0F-6649-9D56-0D51FEB59D91}" destId="{AB2CEF0D-A9A7-2A44-9F0C-C13197E2AEDD}" srcOrd="6" destOrd="0" parTransId="{C097E9CC-0CB2-4D49-9285-F70E3A2CFA5E}" sibTransId="{43102ECF-9365-F94D-9616-95121103552E}"/>
    <dgm:cxn modelId="{8A923B99-5136-2241-BF84-96E577DBD661}" type="presOf" srcId="{78946580-1FCF-114A-BD3E-7B8604A9BD48}" destId="{A67AFB89-1810-BF43-AB69-2CA471296604}" srcOrd="0" destOrd="0" presId="urn:microsoft.com/office/officeart/2008/layout/LinedList"/>
    <dgm:cxn modelId="{F93074DC-E703-6F4A-8BBE-C5AAD90ABDAB}" type="presOf" srcId="{C9ECBCCB-4264-3A42-8B9A-1C2C88F90124}" destId="{B2571D00-29B6-9E44-90EA-7EA9702330A0}" srcOrd="0" destOrd="0" presId="urn:microsoft.com/office/officeart/2008/layout/LinedList"/>
    <dgm:cxn modelId="{2F8922DB-BB66-C44A-BC5C-B50D28DC5D95}" type="presOf" srcId="{C51E5145-8F00-D143-8C1C-77B2DF5819A6}" destId="{CACB3579-90E0-7B4A-BA21-E97E2B9E1939}" srcOrd="0" destOrd="0" presId="urn:microsoft.com/office/officeart/2008/layout/LinedList"/>
    <dgm:cxn modelId="{66169D25-5138-2D43-97C5-BFB4C2877A04}" srcId="{1A597072-CC0F-6649-9D56-0D51FEB59D91}" destId="{236E1119-36B2-DD4E-881B-91BE11F55A0F}" srcOrd="7" destOrd="0" parTransId="{01D3690E-D8D2-AB42-936B-648DDC6DB7DB}" sibTransId="{EC2F6947-B60D-FE46-89F9-59E7ACF3D37F}"/>
    <dgm:cxn modelId="{9B428BCA-DE70-8243-99C3-4D7295720721}" type="presParOf" srcId="{0FD18EFD-B8D9-814C-96B8-7FD55C8185F6}" destId="{10E9B168-E4AC-834F-BFBD-B28B26BC4D13}" srcOrd="0" destOrd="0" presId="urn:microsoft.com/office/officeart/2008/layout/LinedList"/>
    <dgm:cxn modelId="{01DFA8C6-A851-6B4F-9114-DA6DEB74AB69}" type="presParOf" srcId="{0FD18EFD-B8D9-814C-96B8-7FD55C8185F6}" destId="{F644EE00-9615-F34D-9546-B77FA3FA66CF}" srcOrd="1" destOrd="0" presId="urn:microsoft.com/office/officeart/2008/layout/LinedList"/>
    <dgm:cxn modelId="{8EE45A64-E860-714A-A4C7-2097087E7627}" type="presParOf" srcId="{F644EE00-9615-F34D-9546-B77FA3FA66CF}" destId="{D36BB7AE-6568-ED4A-A68F-2790D28C5BE0}" srcOrd="0" destOrd="0" presId="urn:microsoft.com/office/officeart/2008/layout/LinedList"/>
    <dgm:cxn modelId="{826EDEBE-5AAB-6B46-9C80-976F0E0F5574}" type="presParOf" srcId="{F644EE00-9615-F34D-9546-B77FA3FA66CF}" destId="{5E2121C7-9A76-0747-8ADD-A7F51C7B5F50}" srcOrd="1" destOrd="0" presId="urn:microsoft.com/office/officeart/2008/layout/LinedList"/>
    <dgm:cxn modelId="{14AE4A37-A36A-AB49-ABCA-459A052609F1}" type="presParOf" srcId="{0FD18EFD-B8D9-814C-96B8-7FD55C8185F6}" destId="{48BAA701-0601-8A45-BFB1-F32AE6DA8EFF}" srcOrd="2" destOrd="0" presId="urn:microsoft.com/office/officeart/2008/layout/LinedList"/>
    <dgm:cxn modelId="{CA53DA6F-A8F6-3E45-B639-4A8FD1B6B6C5}" type="presParOf" srcId="{0FD18EFD-B8D9-814C-96B8-7FD55C8185F6}" destId="{36E5E483-A367-C24E-9A51-9999CB15DB2D}" srcOrd="3" destOrd="0" presId="urn:microsoft.com/office/officeart/2008/layout/LinedList"/>
    <dgm:cxn modelId="{3F35BAB0-1A17-0A49-AEEC-D65B7C8D2F21}" type="presParOf" srcId="{36E5E483-A367-C24E-9A51-9999CB15DB2D}" destId="{A67AFB89-1810-BF43-AB69-2CA471296604}" srcOrd="0" destOrd="0" presId="urn:microsoft.com/office/officeart/2008/layout/LinedList"/>
    <dgm:cxn modelId="{A71A7ECC-F6DC-0344-B7E0-E3DB02FF4719}" type="presParOf" srcId="{36E5E483-A367-C24E-9A51-9999CB15DB2D}" destId="{18FF18E0-EFBA-8144-9FB6-3A36D086F1AB}" srcOrd="1" destOrd="0" presId="urn:microsoft.com/office/officeart/2008/layout/LinedList"/>
    <dgm:cxn modelId="{95D058C9-F07F-CF42-AFCB-53B7731329E2}" type="presParOf" srcId="{0FD18EFD-B8D9-814C-96B8-7FD55C8185F6}" destId="{683472C9-B9F4-FC46-9E21-B812CFE2474F}" srcOrd="4" destOrd="0" presId="urn:microsoft.com/office/officeart/2008/layout/LinedList"/>
    <dgm:cxn modelId="{C988D8C8-DCA8-F449-9310-4077A22DD0CA}" type="presParOf" srcId="{0FD18EFD-B8D9-814C-96B8-7FD55C8185F6}" destId="{740BCBD1-D4CF-D04C-997C-216D05A65219}" srcOrd="5" destOrd="0" presId="urn:microsoft.com/office/officeart/2008/layout/LinedList"/>
    <dgm:cxn modelId="{2A84462C-C5F4-474E-9953-CC14637A9B7F}" type="presParOf" srcId="{740BCBD1-D4CF-D04C-997C-216D05A65219}" destId="{B2571D00-29B6-9E44-90EA-7EA9702330A0}" srcOrd="0" destOrd="0" presId="urn:microsoft.com/office/officeart/2008/layout/LinedList"/>
    <dgm:cxn modelId="{2938C53A-CDD2-254E-82D6-911571DAE321}" type="presParOf" srcId="{740BCBD1-D4CF-D04C-997C-216D05A65219}" destId="{CB7BBF5D-DB91-0D45-9D40-3CFFC627AA15}" srcOrd="1" destOrd="0" presId="urn:microsoft.com/office/officeart/2008/layout/LinedList"/>
    <dgm:cxn modelId="{1E8F3BBE-792D-4343-8375-59BB3BC29E8B}" type="presParOf" srcId="{0FD18EFD-B8D9-814C-96B8-7FD55C8185F6}" destId="{FF8B1D5D-9E22-4A48-AF4F-5FF1864E9C0E}" srcOrd="6" destOrd="0" presId="urn:microsoft.com/office/officeart/2008/layout/LinedList"/>
    <dgm:cxn modelId="{A4FFF03F-7AAA-C64B-B26F-712AC1B4AE0E}" type="presParOf" srcId="{0FD18EFD-B8D9-814C-96B8-7FD55C8185F6}" destId="{25C5148A-EE2C-C34D-B738-6457119CE726}" srcOrd="7" destOrd="0" presId="urn:microsoft.com/office/officeart/2008/layout/LinedList"/>
    <dgm:cxn modelId="{C4E5324F-CC3A-F64B-A6C5-55148EC5A91D}" type="presParOf" srcId="{25C5148A-EE2C-C34D-B738-6457119CE726}" destId="{4F5735B5-743F-C644-A8E1-8A4494B1C18F}" srcOrd="0" destOrd="0" presId="urn:microsoft.com/office/officeart/2008/layout/LinedList"/>
    <dgm:cxn modelId="{32056FCC-7C95-E749-95DD-EFCE97339C6C}" type="presParOf" srcId="{25C5148A-EE2C-C34D-B738-6457119CE726}" destId="{5EAE8584-ADA8-434B-9109-80E04748E9EA}" srcOrd="1" destOrd="0" presId="urn:microsoft.com/office/officeart/2008/layout/LinedList"/>
    <dgm:cxn modelId="{29A7AAAC-C89C-BA43-89C2-F654B58AF7FB}" type="presParOf" srcId="{0FD18EFD-B8D9-814C-96B8-7FD55C8185F6}" destId="{5325D8E7-E4A9-F74F-B7D1-D495A5659180}" srcOrd="8" destOrd="0" presId="urn:microsoft.com/office/officeart/2008/layout/LinedList"/>
    <dgm:cxn modelId="{5E0992CF-B37C-6A43-8E24-A08439E2DCA5}" type="presParOf" srcId="{0FD18EFD-B8D9-814C-96B8-7FD55C8185F6}" destId="{A23AD138-5404-154B-BCBA-8477B6018C62}" srcOrd="9" destOrd="0" presId="urn:microsoft.com/office/officeart/2008/layout/LinedList"/>
    <dgm:cxn modelId="{B0A95D70-675E-A24F-8F7D-4E0F40A46C61}" type="presParOf" srcId="{A23AD138-5404-154B-BCBA-8477B6018C62}" destId="{91DBFFCD-DD73-B04F-B508-D70D960C8F3A}" srcOrd="0" destOrd="0" presId="urn:microsoft.com/office/officeart/2008/layout/LinedList"/>
    <dgm:cxn modelId="{710E22A1-6634-B446-9370-4CE7ED3B594F}" type="presParOf" srcId="{A23AD138-5404-154B-BCBA-8477B6018C62}" destId="{A8B6461D-1D5A-FD47-9382-7C5F1C38EFE5}" srcOrd="1" destOrd="0" presId="urn:microsoft.com/office/officeart/2008/layout/LinedList"/>
    <dgm:cxn modelId="{2F606CD1-F3F3-4A47-8A04-58E373DBD17A}" type="presParOf" srcId="{0FD18EFD-B8D9-814C-96B8-7FD55C8185F6}" destId="{46FDDDB0-4154-E641-8A35-2873FB16245D}" srcOrd="10" destOrd="0" presId="urn:microsoft.com/office/officeart/2008/layout/LinedList"/>
    <dgm:cxn modelId="{C267E7E6-DD00-7B44-B39B-33D0EA1632FA}" type="presParOf" srcId="{0FD18EFD-B8D9-814C-96B8-7FD55C8185F6}" destId="{20EB9A7C-7381-5440-8CAA-E720A21F6AEF}" srcOrd="11" destOrd="0" presId="urn:microsoft.com/office/officeart/2008/layout/LinedList"/>
    <dgm:cxn modelId="{71E13E6E-60C7-1A47-98D2-5AC3A28FC689}" type="presParOf" srcId="{20EB9A7C-7381-5440-8CAA-E720A21F6AEF}" destId="{CACB3579-90E0-7B4A-BA21-E97E2B9E1939}" srcOrd="0" destOrd="0" presId="urn:microsoft.com/office/officeart/2008/layout/LinedList"/>
    <dgm:cxn modelId="{E7EF8737-D177-BA45-87FE-8D1BF32A24B6}" type="presParOf" srcId="{20EB9A7C-7381-5440-8CAA-E720A21F6AEF}" destId="{E2F65138-CB36-8544-ACBD-61C9B6D6E71D}" srcOrd="1" destOrd="0" presId="urn:microsoft.com/office/officeart/2008/layout/LinedList"/>
    <dgm:cxn modelId="{37BC0561-83AB-7844-A219-3C6E999ED734}" type="presParOf" srcId="{0FD18EFD-B8D9-814C-96B8-7FD55C8185F6}" destId="{B061CC35-360D-AA49-8B94-44EB3BEC8EF7}" srcOrd="12" destOrd="0" presId="urn:microsoft.com/office/officeart/2008/layout/LinedList"/>
    <dgm:cxn modelId="{BDECBB6E-C407-744E-9214-FEA124A243F2}" type="presParOf" srcId="{0FD18EFD-B8D9-814C-96B8-7FD55C8185F6}" destId="{8ECC3ACA-56B1-7A45-BD13-37E70DE42E54}" srcOrd="13" destOrd="0" presId="urn:microsoft.com/office/officeart/2008/layout/LinedList"/>
    <dgm:cxn modelId="{00D1A666-D89B-C14E-8CBE-6811709E2EEF}" type="presParOf" srcId="{8ECC3ACA-56B1-7A45-BD13-37E70DE42E54}" destId="{30CFA153-AD59-F048-9FDF-18C01ACBF02E}" srcOrd="0" destOrd="0" presId="urn:microsoft.com/office/officeart/2008/layout/LinedList"/>
    <dgm:cxn modelId="{6C0A7E3B-8DDB-9E41-8464-0AE2D6BA484C}" type="presParOf" srcId="{8ECC3ACA-56B1-7A45-BD13-37E70DE42E54}" destId="{7FFEB5F8-AAE2-E24D-85CD-32220222B0D8}" srcOrd="1" destOrd="0" presId="urn:microsoft.com/office/officeart/2008/layout/LinedList"/>
    <dgm:cxn modelId="{1451E5BA-62B8-C14E-A081-20222336FDD2}" type="presParOf" srcId="{0FD18EFD-B8D9-814C-96B8-7FD55C8185F6}" destId="{4F01C172-A54D-2B4E-B843-6E2A57AA4FF1}" srcOrd="14" destOrd="0" presId="urn:microsoft.com/office/officeart/2008/layout/LinedList"/>
    <dgm:cxn modelId="{B0F2FA4E-5266-E946-A9CA-F956855BABA0}" type="presParOf" srcId="{0FD18EFD-B8D9-814C-96B8-7FD55C8185F6}" destId="{C0302C33-56DE-1344-AF68-AC0290C0119B}" srcOrd="15" destOrd="0" presId="urn:microsoft.com/office/officeart/2008/layout/LinedList"/>
    <dgm:cxn modelId="{DB36046F-8DA4-E346-BE5C-A12816722485}" type="presParOf" srcId="{C0302C33-56DE-1344-AF68-AC0290C0119B}" destId="{E304CD70-296A-934C-AEB8-FBED6DDB2D35}" srcOrd="0" destOrd="0" presId="urn:microsoft.com/office/officeart/2008/layout/LinedList"/>
    <dgm:cxn modelId="{CB131C9D-1DD1-1641-9A9F-9B845BE89414}" type="presParOf" srcId="{C0302C33-56DE-1344-AF68-AC0290C0119B}" destId="{9B1872B3-C70D-E44B-A814-4BD92D9539C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C5E863-82D6-584C-8C88-7143FC8EA908}">
      <dsp:nvSpPr>
        <dsp:cNvPr id="0" name=""/>
        <dsp:cNvSpPr/>
      </dsp:nvSpPr>
      <dsp:spPr>
        <a:xfrm>
          <a:off x="0" y="552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3004B8F-34DB-5246-B292-1AA22101880F}">
      <dsp:nvSpPr>
        <dsp:cNvPr id="0" name=""/>
        <dsp:cNvSpPr/>
      </dsp:nvSpPr>
      <dsp:spPr>
        <a:xfrm>
          <a:off x="0" y="552"/>
          <a:ext cx="8229600" cy="502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err="1" smtClean="0"/>
            <a:t>pwd</a:t>
          </a:r>
          <a:r>
            <a:rPr lang="en-US" sz="2300" kern="1200" dirty="0" smtClean="0"/>
            <a:t> - report your current directory</a:t>
          </a:r>
          <a:endParaRPr lang="en-US" sz="2300" kern="1200" dirty="0"/>
        </a:p>
      </dsp:txBody>
      <dsp:txXfrm>
        <a:off x="0" y="552"/>
        <a:ext cx="8229600" cy="502762"/>
      </dsp:txXfrm>
    </dsp:sp>
    <dsp:sp modelId="{A4E1A3A1-1DC0-D244-9F19-A05E802421B4}">
      <dsp:nvSpPr>
        <dsp:cNvPr id="0" name=""/>
        <dsp:cNvSpPr/>
      </dsp:nvSpPr>
      <dsp:spPr>
        <a:xfrm>
          <a:off x="0" y="503314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C8DF0B8-C361-1445-A3D9-B4C0FC78FC2F}">
      <dsp:nvSpPr>
        <dsp:cNvPr id="0" name=""/>
        <dsp:cNvSpPr/>
      </dsp:nvSpPr>
      <dsp:spPr>
        <a:xfrm>
          <a:off x="0" y="503314"/>
          <a:ext cx="8229600" cy="502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smtClean="0"/>
            <a:t>cd </a:t>
          </a:r>
          <a:r>
            <a:rPr lang="en-US" sz="2300" b="1" i="1" kern="1200" smtClean="0"/>
            <a:t>&lt;to where&gt; </a:t>
          </a:r>
          <a:r>
            <a:rPr lang="en-US" sz="2300" kern="1200" smtClean="0"/>
            <a:t>- change your current directory</a:t>
          </a:r>
          <a:endParaRPr lang="en-US" sz="2300" kern="1200"/>
        </a:p>
      </dsp:txBody>
      <dsp:txXfrm>
        <a:off x="0" y="503314"/>
        <a:ext cx="8229600" cy="502762"/>
      </dsp:txXfrm>
    </dsp:sp>
    <dsp:sp modelId="{9C59005B-BDFA-F14D-B9DE-E26DE7885889}">
      <dsp:nvSpPr>
        <dsp:cNvPr id="0" name=""/>
        <dsp:cNvSpPr/>
      </dsp:nvSpPr>
      <dsp:spPr>
        <a:xfrm>
          <a:off x="0" y="1006076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8A3DAA-0E2C-A548-AD67-1A9BF93C56BE}">
      <dsp:nvSpPr>
        <dsp:cNvPr id="0" name=""/>
        <dsp:cNvSpPr/>
      </dsp:nvSpPr>
      <dsp:spPr>
        <a:xfrm>
          <a:off x="0" y="1006076"/>
          <a:ext cx="8229600" cy="502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smtClean="0"/>
            <a:t>ls </a:t>
          </a:r>
          <a:r>
            <a:rPr lang="en-US" sz="2300" b="1" i="1" kern="1200" smtClean="0"/>
            <a:t>&lt;directory&gt; </a:t>
          </a:r>
          <a:r>
            <a:rPr lang="en-US" sz="2300" kern="1200" smtClean="0"/>
            <a:t>-list contents of directory</a:t>
          </a:r>
          <a:endParaRPr lang="en-US" sz="2300" kern="1200"/>
        </a:p>
      </dsp:txBody>
      <dsp:txXfrm>
        <a:off x="0" y="1006076"/>
        <a:ext cx="8229600" cy="502762"/>
      </dsp:txXfrm>
    </dsp:sp>
    <dsp:sp modelId="{93F53672-0795-8149-9E8F-8C5B39AFFF1E}">
      <dsp:nvSpPr>
        <dsp:cNvPr id="0" name=""/>
        <dsp:cNvSpPr/>
      </dsp:nvSpPr>
      <dsp:spPr>
        <a:xfrm>
          <a:off x="0" y="1508838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BFF508-F8D9-2443-B2AB-401C91A33EF4}">
      <dsp:nvSpPr>
        <dsp:cNvPr id="0" name=""/>
        <dsp:cNvSpPr/>
      </dsp:nvSpPr>
      <dsp:spPr>
        <a:xfrm>
          <a:off x="0" y="1508838"/>
          <a:ext cx="8229600" cy="502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smtClean="0"/>
            <a:t>cp</a:t>
          </a:r>
          <a:r>
            <a:rPr lang="en-US" sz="2300" kern="1200" smtClean="0"/>
            <a:t> </a:t>
          </a:r>
          <a:r>
            <a:rPr lang="en-US" sz="2300" i="1" kern="1200" smtClean="0"/>
            <a:t>&lt;old file&gt; &lt;new file&gt;  </a:t>
          </a:r>
          <a:r>
            <a:rPr lang="en-US" sz="2300" kern="1200" smtClean="0"/>
            <a:t>- copy file</a:t>
          </a:r>
          <a:endParaRPr lang="en-US" sz="2300" kern="1200"/>
        </a:p>
      </dsp:txBody>
      <dsp:txXfrm>
        <a:off x="0" y="1508838"/>
        <a:ext cx="8229600" cy="502762"/>
      </dsp:txXfrm>
    </dsp:sp>
    <dsp:sp modelId="{D6302337-EB8C-6C46-8BC6-A5028AC8EF85}">
      <dsp:nvSpPr>
        <dsp:cNvPr id="0" name=""/>
        <dsp:cNvSpPr/>
      </dsp:nvSpPr>
      <dsp:spPr>
        <a:xfrm>
          <a:off x="0" y="2011600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5BBEC78-D78F-5043-9F03-F9A1285F3EFE}">
      <dsp:nvSpPr>
        <dsp:cNvPr id="0" name=""/>
        <dsp:cNvSpPr/>
      </dsp:nvSpPr>
      <dsp:spPr>
        <a:xfrm>
          <a:off x="0" y="2011600"/>
          <a:ext cx="8229600" cy="502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smtClean="0"/>
            <a:t>cp</a:t>
          </a:r>
          <a:r>
            <a:rPr lang="en-US" sz="2300" kern="1200" smtClean="0"/>
            <a:t> –r </a:t>
          </a:r>
          <a:r>
            <a:rPr lang="en-US" sz="2300" i="1" kern="1200" smtClean="0"/>
            <a:t>&lt;old dir&gt; &lt;new dir&gt;  </a:t>
          </a:r>
          <a:r>
            <a:rPr lang="en-US" sz="2300" kern="1200" smtClean="0"/>
            <a:t>- copy a directory and its contents</a:t>
          </a:r>
          <a:endParaRPr lang="en-US" sz="2300" kern="1200"/>
        </a:p>
      </dsp:txBody>
      <dsp:txXfrm>
        <a:off x="0" y="2011600"/>
        <a:ext cx="8229600" cy="502762"/>
      </dsp:txXfrm>
    </dsp:sp>
    <dsp:sp modelId="{42A27C3E-C960-904D-B17A-C42B4166063D}">
      <dsp:nvSpPr>
        <dsp:cNvPr id="0" name=""/>
        <dsp:cNvSpPr/>
      </dsp:nvSpPr>
      <dsp:spPr>
        <a:xfrm>
          <a:off x="0" y="2514362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1ED735D-9DFD-9244-8F9B-E9E8F0521C18}">
      <dsp:nvSpPr>
        <dsp:cNvPr id="0" name=""/>
        <dsp:cNvSpPr/>
      </dsp:nvSpPr>
      <dsp:spPr>
        <a:xfrm>
          <a:off x="0" y="2514362"/>
          <a:ext cx="8229600" cy="502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smtClean="0"/>
            <a:t>mv</a:t>
          </a:r>
          <a:r>
            <a:rPr lang="en-US" sz="2300" kern="1200" smtClean="0"/>
            <a:t> </a:t>
          </a:r>
          <a:r>
            <a:rPr lang="en-US" sz="2300" i="1" kern="1200" smtClean="0"/>
            <a:t>&lt;old file/dir&gt; &lt;new file/dir&gt; - </a:t>
          </a:r>
          <a:r>
            <a:rPr lang="en-US" sz="2300" kern="1200" smtClean="0"/>
            <a:t>move (or rename)</a:t>
          </a:r>
          <a:endParaRPr lang="en-US" sz="2300" kern="1200"/>
        </a:p>
      </dsp:txBody>
      <dsp:txXfrm>
        <a:off x="0" y="2514362"/>
        <a:ext cx="8229600" cy="502762"/>
      </dsp:txXfrm>
    </dsp:sp>
    <dsp:sp modelId="{D8107E8D-753D-A84B-BE04-1C6B90B5CD07}">
      <dsp:nvSpPr>
        <dsp:cNvPr id="0" name=""/>
        <dsp:cNvSpPr/>
      </dsp:nvSpPr>
      <dsp:spPr>
        <a:xfrm>
          <a:off x="0" y="3017124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A04ED5-C4D2-C64D-8E4A-A307D0FC0236}">
      <dsp:nvSpPr>
        <dsp:cNvPr id="0" name=""/>
        <dsp:cNvSpPr/>
      </dsp:nvSpPr>
      <dsp:spPr>
        <a:xfrm>
          <a:off x="0" y="3017124"/>
          <a:ext cx="8229600" cy="502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smtClean="0"/>
            <a:t>rm </a:t>
          </a:r>
          <a:r>
            <a:rPr lang="en-US" sz="2300" b="1" i="1" kern="1200" smtClean="0"/>
            <a:t>&lt;file&gt;  </a:t>
          </a:r>
          <a:r>
            <a:rPr lang="en-US" sz="2300" kern="1200" smtClean="0"/>
            <a:t>-delete a file</a:t>
          </a:r>
          <a:endParaRPr lang="en-US" sz="2300" kern="1200"/>
        </a:p>
      </dsp:txBody>
      <dsp:txXfrm>
        <a:off x="0" y="3017124"/>
        <a:ext cx="8229600" cy="502762"/>
      </dsp:txXfrm>
    </dsp:sp>
    <dsp:sp modelId="{3A1992A8-94B3-5D48-84B4-23FBC7BF52A8}">
      <dsp:nvSpPr>
        <dsp:cNvPr id="0" name=""/>
        <dsp:cNvSpPr/>
      </dsp:nvSpPr>
      <dsp:spPr>
        <a:xfrm>
          <a:off x="0" y="3519886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B7A75DE-299D-C644-AA4E-8A62F9600B35}">
      <dsp:nvSpPr>
        <dsp:cNvPr id="0" name=""/>
        <dsp:cNvSpPr/>
      </dsp:nvSpPr>
      <dsp:spPr>
        <a:xfrm>
          <a:off x="0" y="3519886"/>
          <a:ext cx="8229600" cy="502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smtClean="0"/>
            <a:t>rm –r &lt;dir&gt; </a:t>
          </a:r>
          <a:r>
            <a:rPr lang="en-US" sz="2300" kern="1200" smtClean="0"/>
            <a:t>- remove a directory and its contents</a:t>
          </a:r>
          <a:endParaRPr lang="en-US" sz="2300" kern="1200"/>
        </a:p>
      </dsp:txBody>
      <dsp:txXfrm>
        <a:off x="0" y="3519886"/>
        <a:ext cx="8229600" cy="502762"/>
      </dsp:txXfrm>
    </dsp:sp>
    <dsp:sp modelId="{10E9B168-E4AC-834F-BFBD-B28B26BC4D13}">
      <dsp:nvSpPr>
        <dsp:cNvPr id="0" name=""/>
        <dsp:cNvSpPr/>
      </dsp:nvSpPr>
      <dsp:spPr>
        <a:xfrm>
          <a:off x="0" y="4022648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36BB7AE-6568-ED4A-A68F-2790D28C5BE0}">
      <dsp:nvSpPr>
        <dsp:cNvPr id="0" name=""/>
        <dsp:cNvSpPr/>
      </dsp:nvSpPr>
      <dsp:spPr>
        <a:xfrm>
          <a:off x="0" y="4022648"/>
          <a:ext cx="8229600" cy="502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kern="1200" dirty="0" err="1" smtClean="0"/>
            <a:t>mkdir</a:t>
          </a:r>
          <a:r>
            <a:rPr lang="en-US" sz="2300" b="1" kern="1200" dirty="0" smtClean="0"/>
            <a:t> </a:t>
          </a:r>
          <a:r>
            <a:rPr lang="en-US" sz="2300" b="1" i="1" kern="1200" dirty="0" smtClean="0"/>
            <a:t>&lt;new directory name</a:t>
          </a:r>
          <a:r>
            <a:rPr lang="en-US" sz="2300" i="1" kern="1200" dirty="0" smtClean="0"/>
            <a:t>&gt; </a:t>
          </a:r>
          <a:r>
            <a:rPr lang="en-US" sz="2300" kern="1200" dirty="0" smtClean="0"/>
            <a:t>-make a directory</a:t>
          </a:r>
          <a:endParaRPr lang="en-US" sz="2300" kern="1200" dirty="0"/>
        </a:p>
      </dsp:txBody>
      <dsp:txXfrm>
        <a:off x="0" y="4022648"/>
        <a:ext cx="8229600" cy="5027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E9B168-E4AC-834F-BFBD-B28B26BC4D13}">
      <dsp:nvSpPr>
        <dsp:cNvPr id="0" name=""/>
        <dsp:cNvSpPr/>
      </dsp:nvSpPr>
      <dsp:spPr>
        <a:xfrm>
          <a:off x="0" y="0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36BB7AE-6568-ED4A-A68F-2790D28C5BE0}">
      <dsp:nvSpPr>
        <dsp:cNvPr id="0" name=""/>
        <dsp:cNvSpPr/>
      </dsp:nvSpPr>
      <dsp:spPr>
        <a:xfrm>
          <a:off x="0" y="0"/>
          <a:ext cx="8229600" cy="565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file permissions</a:t>
          </a:r>
          <a:endParaRPr lang="en-US" sz="2600" kern="1200" dirty="0"/>
        </a:p>
      </dsp:txBody>
      <dsp:txXfrm>
        <a:off x="0" y="0"/>
        <a:ext cx="8229600" cy="565745"/>
      </dsp:txXfrm>
    </dsp:sp>
    <dsp:sp modelId="{48BAA701-0601-8A45-BFB1-F32AE6DA8EFF}">
      <dsp:nvSpPr>
        <dsp:cNvPr id="0" name=""/>
        <dsp:cNvSpPr/>
      </dsp:nvSpPr>
      <dsp:spPr>
        <a:xfrm>
          <a:off x="0" y="565745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67AFB89-1810-BF43-AB69-2CA471296604}">
      <dsp:nvSpPr>
        <dsp:cNvPr id="0" name=""/>
        <dsp:cNvSpPr/>
      </dsp:nvSpPr>
      <dsp:spPr>
        <a:xfrm>
          <a:off x="0" y="565745"/>
          <a:ext cx="8229600" cy="565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cat</a:t>
          </a:r>
          <a:endParaRPr lang="en-US" sz="2600" kern="1200" dirty="0"/>
        </a:p>
      </dsp:txBody>
      <dsp:txXfrm>
        <a:off x="0" y="565745"/>
        <a:ext cx="8229600" cy="565745"/>
      </dsp:txXfrm>
    </dsp:sp>
    <dsp:sp modelId="{683472C9-B9F4-FC46-9E21-B812CFE2474F}">
      <dsp:nvSpPr>
        <dsp:cNvPr id="0" name=""/>
        <dsp:cNvSpPr/>
      </dsp:nvSpPr>
      <dsp:spPr>
        <a:xfrm>
          <a:off x="0" y="1131490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571D00-29B6-9E44-90EA-7EA9702330A0}">
      <dsp:nvSpPr>
        <dsp:cNvPr id="0" name=""/>
        <dsp:cNvSpPr/>
      </dsp:nvSpPr>
      <dsp:spPr>
        <a:xfrm>
          <a:off x="0" y="1131490"/>
          <a:ext cx="8229600" cy="565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err="1" smtClean="0"/>
            <a:t>wc</a:t>
          </a:r>
          <a:endParaRPr lang="en-US" sz="2600" kern="1200" dirty="0"/>
        </a:p>
      </dsp:txBody>
      <dsp:txXfrm>
        <a:off x="0" y="1131490"/>
        <a:ext cx="8229600" cy="565745"/>
      </dsp:txXfrm>
    </dsp:sp>
    <dsp:sp modelId="{FF8B1D5D-9E22-4A48-AF4F-5FF1864E9C0E}">
      <dsp:nvSpPr>
        <dsp:cNvPr id="0" name=""/>
        <dsp:cNvSpPr/>
      </dsp:nvSpPr>
      <dsp:spPr>
        <a:xfrm>
          <a:off x="0" y="1697236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F5735B5-743F-C644-A8E1-8A4494B1C18F}">
      <dsp:nvSpPr>
        <dsp:cNvPr id="0" name=""/>
        <dsp:cNvSpPr/>
      </dsp:nvSpPr>
      <dsp:spPr>
        <a:xfrm>
          <a:off x="0" y="1697236"/>
          <a:ext cx="8229600" cy="565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&gt;, &gt;&gt;, &lt;</a:t>
          </a:r>
          <a:endParaRPr lang="en-US" sz="2600" kern="1200" dirty="0"/>
        </a:p>
      </dsp:txBody>
      <dsp:txXfrm>
        <a:off x="0" y="1697236"/>
        <a:ext cx="8229600" cy="565745"/>
      </dsp:txXfrm>
    </dsp:sp>
    <dsp:sp modelId="{5325D8E7-E4A9-F74F-B7D1-D495A5659180}">
      <dsp:nvSpPr>
        <dsp:cNvPr id="0" name=""/>
        <dsp:cNvSpPr/>
      </dsp:nvSpPr>
      <dsp:spPr>
        <a:xfrm>
          <a:off x="0" y="2262981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1DBFFCD-DD73-B04F-B508-D70D960C8F3A}">
      <dsp:nvSpPr>
        <dsp:cNvPr id="0" name=""/>
        <dsp:cNvSpPr/>
      </dsp:nvSpPr>
      <dsp:spPr>
        <a:xfrm>
          <a:off x="0" y="2262981"/>
          <a:ext cx="8229600" cy="565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pipeline </a:t>
          </a:r>
        </a:p>
      </dsp:txBody>
      <dsp:txXfrm>
        <a:off x="0" y="2262981"/>
        <a:ext cx="8229600" cy="565745"/>
      </dsp:txXfrm>
    </dsp:sp>
    <dsp:sp modelId="{46FDDDB0-4154-E641-8A35-2873FB16245D}">
      <dsp:nvSpPr>
        <dsp:cNvPr id="0" name=""/>
        <dsp:cNvSpPr/>
      </dsp:nvSpPr>
      <dsp:spPr>
        <a:xfrm>
          <a:off x="0" y="2828726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ACB3579-90E0-7B4A-BA21-E97E2B9E1939}">
      <dsp:nvSpPr>
        <dsp:cNvPr id="0" name=""/>
        <dsp:cNvSpPr/>
      </dsp:nvSpPr>
      <dsp:spPr>
        <a:xfrm>
          <a:off x="0" y="2828726"/>
          <a:ext cx="8229600" cy="565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err="1" smtClean="0"/>
            <a:t>ln</a:t>
          </a:r>
          <a:r>
            <a:rPr lang="en-US" sz="2600" kern="1200" dirty="0" smtClean="0"/>
            <a:t> –s</a:t>
          </a:r>
        </a:p>
      </dsp:txBody>
      <dsp:txXfrm>
        <a:off x="0" y="2828726"/>
        <a:ext cx="8229600" cy="565745"/>
      </dsp:txXfrm>
    </dsp:sp>
    <dsp:sp modelId="{B061CC35-360D-AA49-8B94-44EB3BEC8EF7}">
      <dsp:nvSpPr>
        <dsp:cNvPr id="0" name=""/>
        <dsp:cNvSpPr/>
      </dsp:nvSpPr>
      <dsp:spPr>
        <a:xfrm>
          <a:off x="0" y="3394472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CFA153-AD59-F048-9FDF-18C01ACBF02E}">
      <dsp:nvSpPr>
        <dsp:cNvPr id="0" name=""/>
        <dsp:cNvSpPr/>
      </dsp:nvSpPr>
      <dsp:spPr>
        <a:xfrm>
          <a:off x="0" y="3394472"/>
          <a:ext cx="8229600" cy="565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err="1" smtClean="0"/>
            <a:t>grep</a:t>
          </a:r>
          <a:endParaRPr lang="en-US" sz="2600" kern="1200" dirty="0" smtClean="0"/>
        </a:p>
      </dsp:txBody>
      <dsp:txXfrm>
        <a:off x="0" y="3394472"/>
        <a:ext cx="8229600" cy="565745"/>
      </dsp:txXfrm>
    </dsp:sp>
    <dsp:sp modelId="{4F01C172-A54D-2B4E-B843-6E2A57AA4FF1}">
      <dsp:nvSpPr>
        <dsp:cNvPr id="0" name=""/>
        <dsp:cNvSpPr/>
      </dsp:nvSpPr>
      <dsp:spPr>
        <a:xfrm>
          <a:off x="0" y="3960217"/>
          <a:ext cx="822960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304CD70-296A-934C-AEB8-FBED6DDB2D35}">
      <dsp:nvSpPr>
        <dsp:cNvPr id="0" name=""/>
        <dsp:cNvSpPr/>
      </dsp:nvSpPr>
      <dsp:spPr>
        <a:xfrm>
          <a:off x="0" y="3960217"/>
          <a:ext cx="8229600" cy="5657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/>
            <a:t>regex</a:t>
          </a:r>
          <a:endParaRPr lang="en-US" sz="2600" kern="1200" dirty="0"/>
        </a:p>
      </dsp:txBody>
      <dsp:txXfrm>
        <a:off x="0" y="3960217"/>
        <a:ext cx="8229600" cy="5657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B56F5-EAC0-D842-B34C-F9683C841DE8}" type="datetimeFigureOut">
              <a:rPr lang="en-US" smtClean="0"/>
              <a:t>6/29/18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9DEFEE-81DE-EF4A-A1C8-47445AC22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467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DEFEE-81DE-EF4A-A1C8-47445AC220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7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3F77FFA7-527A-BB4A-A384-C8C21BE60CD8}" type="slidenum">
              <a:rPr lang="en-US" sz="1200"/>
              <a:pPr eaLnBrk="1" hangingPunct="1"/>
              <a:t>33</a:t>
            </a:fld>
            <a:endParaRPr lang="en-US" sz="120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360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1569A463-50D6-8B45-A831-79BCF723F38E}" type="slidenum">
              <a:rPr lang="en-US" sz="1200"/>
              <a:pPr eaLnBrk="1" hangingPunct="1"/>
              <a:t>35</a:t>
            </a:fld>
            <a:endParaRPr lang="en-US" sz="1200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0076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88A619C7-4F1A-E046-93EB-F958273E6E67}" type="slidenum">
              <a:rPr lang="en-US" sz="1200"/>
              <a:pPr eaLnBrk="1" hangingPunct="1"/>
              <a:t>36</a:t>
            </a:fld>
            <a:endParaRPr lang="en-US" sz="120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60224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092E0C43-54D2-4A46-BDE0-C1F1BB9DD9A0}" type="slidenum">
              <a:rPr lang="en-US" sz="1200"/>
              <a:pPr eaLnBrk="1" hangingPunct="1"/>
              <a:t>41</a:t>
            </a:fld>
            <a:endParaRPr lang="en-US" sz="1200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0882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Start: Four score and seven years</a:t>
            </a:r>
          </a:p>
          <a:p>
            <a:r>
              <a:rPr lang="en-US" dirty="0" smtClean="0"/>
              <a:t>Four score and seven years</a:t>
            </a:r>
          </a:p>
          <a:p>
            <a:r>
              <a:rPr lang="en-US" dirty="0" smtClean="0"/>
              <a:t>Four </a:t>
            </a:r>
            <a:r>
              <a:rPr lang="en-US" dirty="0" err="1" smtClean="0"/>
              <a:t>xxxxx</a:t>
            </a:r>
            <a:r>
              <a:rPr lang="en-US" dirty="0" smtClean="0"/>
              <a:t> and </a:t>
            </a:r>
            <a:r>
              <a:rPr lang="en-US" dirty="0" err="1" smtClean="0"/>
              <a:t>xxxxx</a:t>
            </a:r>
            <a:r>
              <a:rPr lang="en-US" dirty="0" smtClean="0"/>
              <a:t> </a:t>
            </a:r>
            <a:r>
              <a:rPr lang="en-US" dirty="0" err="1" smtClean="0"/>
              <a:t>yearxxxxx</a:t>
            </a:r>
            <a:endParaRPr lang="en-US" dirty="0" smtClean="0"/>
          </a:p>
          <a:p>
            <a:r>
              <a:rPr lang="en-US" dirty="0" smtClean="0"/>
              <a:t>Four score and seven years &lt;END&gt;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7DAA83-9FAE-314B-8B27-545E02CA006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797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Analyze log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DEFEE-81DE-EF4A-A1C8-47445AC220D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898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DEFEE-81DE-EF4A-A1C8-47445AC220D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BB2CF5C8-B1AC-BB43-8A48-F21968F04B38}" type="slidenum">
              <a:rPr lang="en-US" sz="1200"/>
              <a:pPr eaLnBrk="1" hangingPunct="1"/>
              <a:t>25</a:t>
            </a:fld>
            <a:endParaRPr lang="en-US" sz="120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950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9BBFDE4-BA51-C048-8810-9B5AC1FC5E00}" type="slidenum">
              <a:rPr lang="en-US" sz="1200"/>
              <a:pPr eaLnBrk="1" hangingPunct="1"/>
              <a:t>26</a:t>
            </a:fld>
            <a:endParaRPr lang="en-US" sz="1200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067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94126D8-2CDC-3043-B53F-5775BB7FAB0C}" type="slidenum">
              <a:rPr lang="en-US" sz="1200"/>
              <a:pPr eaLnBrk="1" hangingPunct="1"/>
              <a:t>27</a:t>
            </a:fld>
            <a:endParaRPr lang="en-US" sz="1200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689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0888FDF-EDDC-2143-931B-C341C2C1E829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881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F56D06F4-0453-D247-8AA2-66697C60066F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65587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60C2B174-09C6-3F4C-BF6C-2B58DEBB3A49}" type="slidenum">
              <a:rPr lang="en-US" sz="1200"/>
              <a:pPr eaLnBrk="1" hangingPunct="1"/>
              <a:t>32</a:t>
            </a:fld>
            <a:endParaRPr lang="en-US" sz="120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125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142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559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666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457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15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600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981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1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811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3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15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6C8F3-4B2C-8049-9454-E42E86CF19B3}" type="datetimeFigureOut">
              <a:rPr lang="en-US" smtClean="0"/>
              <a:t>6/29/18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5443A-E3C2-5C43-A02F-648886A6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693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mangul@ucla.edu" TargetMode="Externa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qcb.ucla.edu/collaboratory/workshops/introtounix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79500"/>
            <a:ext cx="7772400" cy="14700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+mj-lt"/>
              </a:rPr>
              <a:t>Workshop 1: </a:t>
            </a:r>
            <a:r>
              <a:rPr lang="en-US" sz="4000" b="1" dirty="0" smtClean="0">
                <a:latin typeface="+mj-lt"/>
              </a:rPr>
              <a:t>Introduction to UNIX command-line</a:t>
            </a:r>
            <a:r>
              <a:rPr lang="en-US" sz="4000" dirty="0" smtClean="0">
                <a:effectLst/>
                <a:latin typeface="+mj-lt"/>
              </a:rPr>
              <a:t> </a:t>
            </a:r>
            <a:endParaRPr lang="en-US" sz="4000" dirty="0"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889250"/>
            <a:ext cx="6400800" cy="175260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+mj-lt"/>
              </a:rPr>
              <a:t>Serghei Mangul, PhD | </a:t>
            </a:r>
            <a:r>
              <a:rPr lang="en-US" sz="2000" dirty="0" smtClean="0">
                <a:latin typeface="+mj-lt"/>
                <a:hlinkClick r:id="rId3"/>
              </a:rPr>
              <a:t>smangul@ucla.edu</a:t>
            </a:r>
            <a:r>
              <a:rPr lang="en-US" sz="2000" dirty="0" smtClean="0">
                <a:latin typeface="+mj-lt"/>
              </a:rPr>
              <a:t> </a:t>
            </a:r>
          </a:p>
          <a:p>
            <a:r>
              <a:rPr lang="en-US" sz="2000" dirty="0" err="1" smtClean="0">
                <a:latin typeface="+mj-lt"/>
              </a:rPr>
              <a:t>QCBio</a:t>
            </a:r>
            <a:r>
              <a:rPr lang="en-US" sz="2000" dirty="0" smtClean="0">
                <a:latin typeface="+mj-lt"/>
              </a:rPr>
              <a:t> </a:t>
            </a:r>
            <a:r>
              <a:rPr lang="en-US" sz="2000" dirty="0" smtClean="0">
                <a:latin typeface="+mj-lt"/>
              </a:rPr>
              <a:t>Fellow </a:t>
            </a:r>
            <a:endParaRPr lang="en-US" sz="2000" dirty="0"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050" y="4119066"/>
            <a:ext cx="2840436" cy="142021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238050" y="5539284"/>
            <a:ext cx="25703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smtClean="0">
                <a:latin typeface="Courier New"/>
                <a:cs typeface="Courier New"/>
              </a:rPr>
              <a:t>Swiss </a:t>
            </a:r>
            <a:r>
              <a:rPr lang="en-US" sz="1000" dirty="0">
                <a:latin typeface="Courier New"/>
                <a:cs typeface="Courier New"/>
              </a:rPr>
              <a:t>Army knife” set of tools</a:t>
            </a:r>
          </a:p>
        </p:txBody>
      </p:sp>
    </p:spTree>
    <p:extLst>
      <p:ext uri="{BB962C8B-B14F-4D97-AF65-F5344CB8AC3E}">
        <p14:creationId xmlns:p14="http://schemas.microsoft.com/office/powerpoint/2010/main" val="261344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>
                <a:latin typeface="+mj-lt"/>
              </a:rPr>
              <a:t>File Permissions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371600" y="2286000"/>
            <a:ext cx="457200" cy="2286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 flipV="1">
            <a:off x="1066800" y="2590800"/>
            <a:ext cx="533400" cy="33528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593725" y="5907088"/>
            <a:ext cx="19796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ja-JP" altLang="en-US" sz="2400" b="1"/>
              <a:t>“</a:t>
            </a:r>
            <a:r>
              <a:rPr lang="en-US" sz="2400" b="1"/>
              <a:t>The World</a:t>
            </a:r>
            <a:r>
              <a:rPr lang="ja-JP" altLang="en-US" sz="2400" b="1"/>
              <a:t>”</a:t>
            </a:r>
            <a:endParaRPr lang="en-US" sz="2400" b="1"/>
          </a:p>
        </p:txBody>
      </p:sp>
      <p:sp>
        <p:nvSpPr>
          <p:cNvPr id="2" name="Rectangle 1"/>
          <p:cNvSpPr/>
          <p:nvPr/>
        </p:nvSpPr>
        <p:spPr>
          <a:xfrm>
            <a:off x="303212" y="2148185"/>
            <a:ext cx="8523287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 72 Mar 11 14:22 </a:t>
            </a:r>
            <a:r>
              <a:rPr lang="en-US" dirty="0" err="1">
                <a:latin typeface="Courier New"/>
                <a:cs typeface="Courier New"/>
              </a:rPr>
              <a:t>large.txt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263 Mar 11 15:18 </a:t>
            </a:r>
            <a:r>
              <a:rPr lang="en-US" dirty="0" err="1">
                <a:latin typeface="Courier New"/>
                <a:cs typeface="Courier New"/>
              </a:rPr>
              <a:t>new.tar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 13 Mar 11 15:27 </a:t>
            </a:r>
            <a:r>
              <a:rPr lang="en-US" dirty="0" err="1" smtClean="0">
                <a:latin typeface="Courier New"/>
                <a:cs typeface="Courier New"/>
              </a:rPr>
              <a:t>test.txt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err="1">
                <a:latin typeface="Courier New"/>
                <a:cs typeface="Courier New"/>
              </a:rPr>
              <a:t>drwxr</a:t>
            </a:r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xr</a:t>
            </a:r>
            <a:r>
              <a:rPr lang="en-US" dirty="0">
                <a:latin typeface="Courier New"/>
                <a:cs typeface="Courier New"/>
              </a:rPr>
              <a:t>-x 2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4096 Mar 11 15:36 </a:t>
            </a:r>
            <a:r>
              <a:rPr lang="en-US" dirty="0" err="1">
                <a:latin typeface="Courier New"/>
                <a:cs typeface="Courier New"/>
              </a:rPr>
              <a:t>dfgdfgdfgdfgdfgdfgdfgdf</a:t>
            </a:r>
            <a:endParaRPr lang="en-US" dirty="0">
              <a:latin typeface="Courier New"/>
              <a:cs typeface="Courier New"/>
            </a:endParaRPr>
          </a:p>
          <a:p>
            <a:endParaRPr lang="en-US" dirty="0">
              <a:latin typeface="Courier New"/>
              <a:cs typeface="Courier New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334962" y="3302000"/>
            <a:ext cx="122238" cy="14128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2875" y="4873625"/>
            <a:ext cx="63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18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26987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>
                <a:latin typeface="+mj-lt"/>
              </a:rPr>
              <a:t>Command: </a:t>
            </a:r>
            <a:r>
              <a:rPr lang="en-US" dirty="0" err="1">
                <a:latin typeface="+mj-lt"/>
              </a:rPr>
              <a:t>chmod</a:t>
            </a:r>
            <a:endParaRPr lang="en-US" dirty="0">
              <a:latin typeface="+mj-lt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57200" y="995362"/>
            <a:ext cx="8432800" cy="4530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+mj-lt"/>
              </a:rPr>
              <a:t>If you own the file, you can change it</a:t>
            </a:r>
            <a:r>
              <a:rPr lang="ja-JP" altLang="en-US" sz="2400" dirty="0" smtClean="0">
                <a:latin typeface="+mj-lt"/>
              </a:rPr>
              <a:t>’</a:t>
            </a:r>
            <a:r>
              <a:rPr lang="en-US" sz="2400" dirty="0" smtClean="0">
                <a:latin typeface="+mj-lt"/>
              </a:rPr>
              <a:t>s permissions with </a:t>
            </a:r>
            <a:r>
              <a:rPr lang="ja-JP" altLang="en-US" sz="2400" dirty="0" smtClean="0">
                <a:latin typeface="+mj-lt"/>
              </a:rPr>
              <a:t>“</a:t>
            </a:r>
            <a:r>
              <a:rPr lang="en-US" sz="2400" dirty="0" err="1" smtClean="0">
                <a:latin typeface="+mj-lt"/>
              </a:rPr>
              <a:t>chmod</a:t>
            </a:r>
            <a:r>
              <a:rPr lang="ja-JP" altLang="en-US" sz="2400" dirty="0" smtClean="0">
                <a:latin typeface="+mj-lt"/>
              </a:rPr>
              <a:t>”</a:t>
            </a:r>
            <a:endParaRPr lang="en-US" sz="2400" dirty="0" smtClean="0">
              <a:latin typeface="+mj-lt"/>
            </a:endParaRPr>
          </a:p>
          <a:p>
            <a:pPr lvl="1"/>
            <a:r>
              <a:rPr lang="en-US" sz="2000" dirty="0" smtClean="0">
                <a:latin typeface="+mj-lt"/>
              </a:rPr>
              <a:t>Syntax: </a:t>
            </a:r>
          </a:p>
          <a:p>
            <a:pPr marL="457200" lvl="1" indent="0" algn="ctr"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chmod</a:t>
            </a:r>
            <a:r>
              <a:rPr lang="en-US" sz="1800" dirty="0" smtClean="0">
                <a:latin typeface="Courier New"/>
                <a:cs typeface="Courier New"/>
              </a:rPr>
              <a:t> [</a:t>
            </a:r>
            <a:r>
              <a:rPr lang="en-US" sz="2000" b="1" dirty="0" smtClean="0">
                <a:latin typeface="Courier New"/>
                <a:cs typeface="Courier New"/>
              </a:rPr>
              <a:t>u</a:t>
            </a:r>
            <a:r>
              <a:rPr lang="en-US" sz="1800" dirty="0" smtClean="0">
                <a:latin typeface="Courier New"/>
                <a:cs typeface="Courier New"/>
              </a:rPr>
              <a:t>ser</a:t>
            </a:r>
            <a:r>
              <a:rPr lang="en-US" sz="1800" b="1" dirty="0" smtClean="0">
                <a:latin typeface="Courier New"/>
                <a:cs typeface="Courier New"/>
              </a:rPr>
              <a:t>/</a:t>
            </a:r>
            <a:r>
              <a:rPr lang="en-US" sz="2000" b="1" dirty="0" smtClean="0">
                <a:latin typeface="Courier New"/>
                <a:cs typeface="Courier New"/>
              </a:rPr>
              <a:t>g</a:t>
            </a:r>
            <a:r>
              <a:rPr lang="en-US" sz="1800" dirty="0" smtClean="0">
                <a:latin typeface="Courier New"/>
                <a:cs typeface="Courier New"/>
              </a:rPr>
              <a:t>roup</a:t>
            </a:r>
            <a:r>
              <a:rPr lang="en-US" sz="1800" b="1" dirty="0" smtClean="0">
                <a:latin typeface="Courier New"/>
                <a:cs typeface="Courier New"/>
              </a:rPr>
              <a:t>/</a:t>
            </a:r>
            <a:r>
              <a:rPr lang="en-US" sz="2000" b="1" dirty="0" smtClean="0">
                <a:latin typeface="Courier New"/>
                <a:cs typeface="Courier New"/>
              </a:rPr>
              <a:t>o</a:t>
            </a:r>
            <a:r>
              <a:rPr lang="en-US" sz="1800" dirty="0" smtClean="0">
                <a:latin typeface="Courier New"/>
                <a:cs typeface="Courier New"/>
              </a:rPr>
              <a:t>thers</a:t>
            </a:r>
            <a:r>
              <a:rPr lang="en-US" sz="1800" b="1" dirty="0" smtClean="0">
                <a:latin typeface="Courier New"/>
                <a:cs typeface="Courier New"/>
              </a:rPr>
              <a:t>/</a:t>
            </a:r>
            <a:r>
              <a:rPr lang="en-US" sz="2000" b="1" dirty="0" smtClean="0">
                <a:latin typeface="Courier New"/>
                <a:cs typeface="Courier New"/>
              </a:rPr>
              <a:t>a</a:t>
            </a:r>
            <a:r>
              <a:rPr lang="en-US" sz="1800" dirty="0" smtClean="0">
                <a:latin typeface="Courier New"/>
                <a:cs typeface="Courier New"/>
              </a:rPr>
              <a:t>ll]</a:t>
            </a:r>
            <a:r>
              <a:rPr lang="en-US" sz="1800" b="1" dirty="0" smtClean="0">
                <a:latin typeface="Courier New"/>
                <a:cs typeface="Courier New"/>
              </a:rPr>
              <a:t>+-</a:t>
            </a:r>
            <a:r>
              <a:rPr lang="en-US" sz="1800" dirty="0" smtClean="0">
                <a:latin typeface="Courier New"/>
                <a:cs typeface="Courier New"/>
              </a:rPr>
              <a:t>[permission] [file(s)]</a:t>
            </a:r>
          </a:p>
        </p:txBody>
      </p:sp>
      <p:sp>
        <p:nvSpPr>
          <p:cNvPr id="6" name="Rectangle 5"/>
          <p:cNvSpPr/>
          <p:nvPr/>
        </p:nvSpPr>
        <p:spPr>
          <a:xfrm>
            <a:off x="317500" y="3331845"/>
            <a:ext cx="85725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[serghei@login2 test]$ </a:t>
            </a:r>
            <a:r>
              <a:rPr lang="en-US" dirty="0" err="1">
                <a:latin typeface="Courier New"/>
                <a:cs typeface="Courier New"/>
              </a:rPr>
              <a:t>ls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–l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drwxr</a:t>
            </a:r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xr</a:t>
            </a:r>
            <a:r>
              <a:rPr lang="en-US" dirty="0">
                <a:latin typeface="Courier New"/>
                <a:cs typeface="Courier New"/>
              </a:rPr>
              <a:t>-x 3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4096 Mar 11 15:23 archive</a:t>
            </a: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 72 Mar 11 14:22 </a:t>
            </a:r>
            <a:r>
              <a:rPr lang="en-US" dirty="0" err="1">
                <a:latin typeface="Courier New"/>
                <a:cs typeface="Courier New"/>
              </a:rPr>
              <a:t>large.txt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263 Mar 11 15:18 </a:t>
            </a:r>
            <a:r>
              <a:rPr lang="en-US" dirty="0" err="1">
                <a:latin typeface="Courier New"/>
                <a:cs typeface="Courier New"/>
              </a:rPr>
              <a:t>new.tar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 13 Mar 11 15:27 </a:t>
            </a:r>
            <a:r>
              <a:rPr lang="en-US" dirty="0" err="1">
                <a:latin typeface="Courier New"/>
                <a:cs typeface="Courier New"/>
              </a:rPr>
              <a:t>test.txt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[serghei@login2 test]$ </a:t>
            </a:r>
            <a:r>
              <a:rPr lang="en-US" b="1" dirty="0" err="1">
                <a:latin typeface="Courier New"/>
                <a:cs typeface="Courier New"/>
              </a:rPr>
              <a:t>chmod</a:t>
            </a:r>
            <a:r>
              <a:rPr lang="en-US" b="1" dirty="0">
                <a:latin typeface="Courier New"/>
                <a:cs typeface="Courier New"/>
              </a:rPr>
              <a:t> </a:t>
            </a:r>
            <a:r>
              <a:rPr lang="en-US" b="1" dirty="0" err="1">
                <a:latin typeface="Courier New"/>
                <a:cs typeface="Courier New"/>
              </a:rPr>
              <a:t>g+w</a:t>
            </a:r>
            <a:r>
              <a:rPr lang="en-US" b="1" dirty="0">
                <a:latin typeface="Courier New"/>
                <a:cs typeface="Courier New"/>
              </a:rPr>
              <a:t> </a:t>
            </a:r>
            <a:r>
              <a:rPr lang="en-US" b="1" dirty="0" err="1">
                <a:latin typeface="Courier New"/>
                <a:cs typeface="Courier New"/>
              </a:rPr>
              <a:t>large.txt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r>
              <a:rPr lang="en-US" dirty="0">
                <a:latin typeface="Courier New"/>
                <a:cs typeface="Courier New"/>
              </a:rPr>
              <a:t>[serghei@login2 test]$ </a:t>
            </a:r>
            <a:r>
              <a:rPr lang="en-US" dirty="0" err="1">
                <a:latin typeface="Courier New"/>
                <a:cs typeface="Courier New"/>
              </a:rPr>
              <a:t>ls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–l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drwxr</a:t>
            </a:r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xr</a:t>
            </a:r>
            <a:r>
              <a:rPr lang="en-US" dirty="0">
                <a:latin typeface="Courier New"/>
                <a:cs typeface="Courier New"/>
              </a:rPr>
              <a:t>-x 3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4096 Mar 11 15:23 archive</a:t>
            </a: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</a:t>
            </a:r>
            <a:r>
              <a:rPr lang="en-US" b="1" dirty="0" err="1">
                <a:latin typeface="Courier New"/>
                <a:cs typeface="Courier New"/>
              </a:rPr>
              <a:t>w</a:t>
            </a:r>
            <a:r>
              <a:rPr lang="en-US" dirty="0">
                <a:latin typeface="Courier New"/>
                <a:cs typeface="Courier New"/>
              </a:rPr>
              <a:t>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 72 Mar 11 14:22 </a:t>
            </a:r>
            <a:r>
              <a:rPr lang="en-US" dirty="0" err="1">
                <a:latin typeface="Courier New"/>
                <a:cs typeface="Courier New"/>
              </a:rPr>
              <a:t>large.txt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263 Mar 11 15:18 </a:t>
            </a:r>
            <a:r>
              <a:rPr lang="en-US" dirty="0" err="1">
                <a:latin typeface="Courier New"/>
                <a:cs typeface="Courier New"/>
              </a:rPr>
              <a:t>new.tar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 13 Mar 11 15:27 </a:t>
            </a:r>
            <a:r>
              <a:rPr lang="en-US" dirty="0" err="1">
                <a:latin typeface="Courier New"/>
                <a:cs typeface="Courier New"/>
              </a:rPr>
              <a:t>test.txt</a:t>
            </a:r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9351" y="2655680"/>
            <a:ext cx="1277449" cy="96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26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>
                <a:latin typeface="Courier New"/>
                <a:cs typeface="Courier New"/>
              </a:rPr>
              <a:t>program_a</a:t>
            </a:r>
            <a:endParaRPr lang="en-US" sz="2800" dirty="0" smtClean="0">
              <a:latin typeface="Courier New"/>
              <a:cs typeface="Courier New"/>
            </a:endParaRPr>
          </a:p>
          <a:p>
            <a:pPr lvl="1"/>
            <a:r>
              <a:rPr lang="en-US" sz="2400" dirty="0"/>
              <a:t>d</a:t>
            </a:r>
            <a:r>
              <a:rPr lang="en-US" sz="2400" dirty="0" smtClean="0"/>
              <a:t>isplay </a:t>
            </a:r>
            <a:r>
              <a:rPr lang="en-US" sz="2400" dirty="0" err="1"/>
              <a:t>program_a</a:t>
            </a:r>
            <a:r>
              <a:rPr lang="ja-JP" altLang="en-US" sz="2400" dirty="0"/>
              <a:t>’</a:t>
            </a:r>
            <a:r>
              <a:rPr lang="en-US" sz="2400" dirty="0"/>
              <a:t>s output </a:t>
            </a:r>
            <a:r>
              <a:rPr lang="en-US" sz="2400" dirty="0" smtClean="0"/>
              <a:t> </a:t>
            </a:r>
            <a:r>
              <a:rPr lang="en-US" sz="2400" dirty="0"/>
              <a:t>at the terminal</a:t>
            </a:r>
            <a:endParaRPr lang="en-US" sz="2400" dirty="0" smtClean="0"/>
          </a:p>
          <a:p>
            <a:r>
              <a:rPr lang="en-US" sz="2800" dirty="0" err="1" smtClean="0">
                <a:latin typeface="Courier New"/>
                <a:cs typeface="Courier New"/>
              </a:rPr>
              <a:t>program_a</a:t>
            </a:r>
            <a:r>
              <a:rPr lang="en-US" sz="2800" dirty="0" smtClean="0">
                <a:latin typeface="Courier New"/>
                <a:cs typeface="Courier New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urier New"/>
                <a:cs typeface="Courier New"/>
              </a:rPr>
              <a:t>&gt;</a:t>
            </a:r>
            <a:r>
              <a:rPr lang="en-US" sz="2800" dirty="0">
                <a:latin typeface="Courier New"/>
                <a:cs typeface="Courier New"/>
              </a:rPr>
              <a:t> </a:t>
            </a:r>
            <a:r>
              <a:rPr lang="en-US" sz="2800" dirty="0" err="1" smtClean="0">
                <a:latin typeface="Courier New"/>
                <a:cs typeface="Courier New"/>
              </a:rPr>
              <a:t>file.txt</a:t>
            </a:r>
            <a:endParaRPr lang="en-US" sz="2800" dirty="0">
              <a:latin typeface="Courier New"/>
              <a:cs typeface="Courier New"/>
            </a:endParaRPr>
          </a:p>
          <a:p>
            <a:pPr lvl="1"/>
            <a:r>
              <a:rPr lang="en-US" sz="2300" dirty="0"/>
              <a:t> </a:t>
            </a:r>
            <a:r>
              <a:rPr lang="en-US" sz="2300" dirty="0" err="1"/>
              <a:t>program_a</a:t>
            </a:r>
            <a:r>
              <a:rPr lang="ja-JP" altLang="en-US" sz="2300" dirty="0"/>
              <a:t>’</a:t>
            </a:r>
            <a:r>
              <a:rPr lang="en-US" sz="2300" dirty="0"/>
              <a:t>s output is written to </a:t>
            </a:r>
            <a:r>
              <a:rPr lang="en-US" sz="2300" dirty="0" err="1" smtClean="0"/>
              <a:t>file.txt</a:t>
            </a:r>
            <a:endParaRPr lang="en-US" sz="2300" dirty="0" smtClean="0"/>
          </a:p>
          <a:p>
            <a:pPr lvl="1"/>
            <a:r>
              <a:rPr lang="en-US" sz="2400" dirty="0" smtClean="0"/>
              <a:t>“</a:t>
            </a:r>
            <a:r>
              <a:rPr lang="en-US" sz="2400" dirty="0">
                <a:solidFill>
                  <a:srgbClr val="0000FF"/>
                </a:solidFill>
              </a:rPr>
              <a:t>&gt;</a:t>
            </a:r>
            <a:r>
              <a:rPr lang="en-US" sz="2400" dirty="0" smtClean="0"/>
              <a:t>” will </a:t>
            </a:r>
            <a:r>
              <a:rPr lang="en-US" sz="2400" b="1" dirty="0" smtClean="0"/>
              <a:t>overwrite</a:t>
            </a:r>
            <a:r>
              <a:rPr lang="en-US" sz="2400" dirty="0" smtClean="0"/>
              <a:t> any </a:t>
            </a:r>
            <a:r>
              <a:rPr lang="en-US" sz="2400" dirty="0"/>
              <a:t>existing data in </a:t>
            </a:r>
            <a:r>
              <a:rPr lang="en-US" sz="2400" dirty="0" err="1" smtClean="0"/>
              <a:t>file.txt</a:t>
            </a:r>
            <a:endParaRPr lang="en-US" sz="2300" dirty="0"/>
          </a:p>
          <a:p>
            <a:r>
              <a:rPr lang="en-US" sz="2800" dirty="0" err="1" smtClean="0">
                <a:latin typeface="Courier New"/>
                <a:cs typeface="Courier New"/>
              </a:rPr>
              <a:t>program_a</a:t>
            </a:r>
            <a:r>
              <a:rPr lang="en-US" sz="2800" dirty="0" smtClean="0">
                <a:latin typeface="Courier New"/>
                <a:cs typeface="Courier New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urier New"/>
                <a:cs typeface="Courier New"/>
              </a:rPr>
              <a:t>&lt;</a:t>
            </a:r>
            <a:r>
              <a:rPr lang="en-US" sz="2800" dirty="0">
                <a:latin typeface="Courier New"/>
                <a:cs typeface="Courier New"/>
              </a:rPr>
              <a:t> </a:t>
            </a:r>
            <a:r>
              <a:rPr lang="en-US" sz="2800" dirty="0" err="1" smtClean="0">
                <a:latin typeface="Courier New"/>
                <a:cs typeface="Courier New"/>
              </a:rPr>
              <a:t>input.txt</a:t>
            </a:r>
            <a:endParaRPr lang="en-US" sz="2800" dirty="0">
              <a:latin typeface="Courier New"/>
              <a:cs typeface="Courier New"/>
            </a:endParaRPr>
          </a:p>
          <a:p>
            <a:pPr lvl="1"/>
            <a:r>
              <a:rPr lang="en-US" sz="2300" dirty="0"/>
              <a:t> </a:t>
            </a:r>
            <a:r>
              <a:rPr lang="en-US" sz="2300" dirty="0" err="1"/>
              <a:t>program_a</a:t>
            </a:r>
            <a:r>
              <a:rPr lang="en-US" sz="2300" dirty="0"/>
              <a:t> gets its input from a file called </a:t>
            </a:r>
            <a:r>
              <a:rPr lang="ja-JP" altLang="en-US" sz="2300" dirty="0"/>
              <a:t>“</a:t>
            </a:r>
            <a:r>
              <a:rPr lang="en-US" sz="2300" dirty="0" err="1"/>
              <a:t>input.txt</a:t>
            </a:r>
            <a:r>
              <a:rPr lang="ja-JP" altLang="en-US" sz="2300" dirty="0" smtClean="0"/>
              <a:t>”</a:t>
            </a:r>
            <a:endParaRPr lang="en-US" altLang="ja-JP" sz="2300" dirty="0" smtClean="0"/>
          </a:p>
          <a:p>
            <a:r>
              <a:rPr lang="en-US" sz="2800" dirty="0" err="1" smtClean="0">
                <a:latin typeface="Courier New"/>
                <a:cs typeface="Courier New"/>
              </a:rPr>
              <a:t>program_a</a:t>
            </a:r>
            <a:r>
              <a:rPr lang="en-US" sz="2800" dirty="0" smtClean="0">
                <a:latin typeface="Courier New"/>
                <a:cs typeface="Courier New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urier New"/>
                <a:cs typeface="Courier New"/>
              </a:rPr>
              <a:t>&gt;</a:t>
            </a:r>
            <a:r>
              <a:rPr lang="en-US" sz="2800" dirty="0">
                <a:solidFill>
                  <a:srgbClr val="0000FF"/>
                </a:solidFill>
                <a:latin typeface="Courier New"/>
                <a:cs typeface="Courier New"/>
              </a:rPr>
              <a:t>&gt;</a:t>
            </a:r>
            <a:r>
              <a:rPr lang="en-US" sz="2800" dirty="0" smtClean="0">
                <a:latin typeface="Courier New"/>
                <a:cs typeface="Courier New"/>
              </a:rPr>
              <a:t> </a:t>
            </a:r>
            <a:r>
              <a:rPr lang="en-US" sz="2800" dirty="0" err="1" smtClean="0">
                <a:latin typeface="Courier New"/>
                <a:cs typeface="Courier New"/>
              </a:rPr>
              <a:t>file.txt</a:t>
            </a:r>
            <a:endParaRPr lang="en-US" sz="2800" dirty="0" smtClean="0">
              <a:latin typeface="Courier New"/>
              <a:cs typeface="Courier New"/>
            </a:endParaRPr>
          </a:p>
          <a:p>
            <a:pPr lvl="1"/>
            <a:r>
              <a:rPr lang="en-US" sz="2400" dirty="0" err="1"/>
              <a:t>p</a:t>
            </a:r>
            <a:r>
              <a:rPr lang="en-US" sz="2400" dirty="0" err="1" smtClean="0"/>
              <a:t>rogram_a’s</a:t>
            </a:r>
            <a:r>
              <a:rPr lang="en-US" sz="2400" dirty="0" smtClean="0"/>
              <a:t> </a:t>
            </a:r>
            <a:r>
              <a:rPr lang="en-US" sz="2400" dirty="0"/>
              <a:t>output is </a:t>
            </a:r>
            <a:r>
              <a:rPr lang="en-US" sz="2400" b="1" dirty="0" smtClean="0"/>
              <a:t>appended</a:t>
            </a:r>
            <a:r>
              <a:rPr lang="en-US" sz="2400" dirty="0" smtClean="0"/>
              <a:t> to </a:t>
            </a:r>
            <a:r>
              <a:rPr lang="en-US" sz="2400" dirty="0"/>
              <a:t>the end of </a:t>
            </a:r>
            <a:r>
              <a:rPr lang="en-US" sz="2400" dirty="0" err="1" smtClean="0"/>
              <a:t>file.txt</a:t>
            </a:r>
            <a:endParaRPr lang="en-US" sz="2400" dirty="0" smtClean="0"/>
          </a:p>
          <a:p>
            <a:endParaRPr lang="en-US" sz="27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625" y="274638"/>
            <a:ext cx="1146175" cy="1470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91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819" y="147430"/>
            <a:ext cx="1277449" cy="96438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199" y="1909285"/>
            <a:ext cx="771842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urier New"/>
                <a:cs typeface="Courier New"/>
              </a:rPr>
              <a:t>[serghei@login4 test]$ </a:t>
            </a:r>
            <a:r>
              <a:rPr lang="en-US" sz="2000" b="1" dirty="0" err="1" smtClean="0">
                <a:latin typeface="Courier New"/>
                <a:cs typeface="Courier New"/>
              </a:rPr>
              <a:t>wc</a:t>
            </a:r>
            <a:r>
              <a:rPr lang="en-US" sz="2000" b="1" dirty="0" smtClean="0">
                <a:latin typeface="Courier New"/>
                <a:cs typeface="Courier New"/>
              </a:rPr>
              <a:t> –</a:t>
            </a:r>
            <a:r>
              <a:rPr lang="en-US" sz="2000" b="1" dirty="0">
                <a:latin typeface="Courier New"/>
                <a:cs typeface="Courier New"/>
              </a:rPr>
              <a:t>l</a:t>
            </a: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large.txt</a:t>
            </a:r>
            <a:endParaRPr lang="en-US" sz="2000" dirty="0">
              <a:latin typeface="Courier New"/>
              <a:cs typeface="Courier New"/>
            </a:endParaRPr>
          </a:p>
          <a:p>
            <a:r>
              <a:rPr lang="en-US" sz="2000" dirty="0">
                <a:latin typeface="Courier New"/>
                <a:cs typeface="Courier New"/>
              </a:rPr>
              <a:t>25 </a:t>
            </a:r>
            <a:r>
              <a:rPr lang="en-US" sz="2000" dirty="0" err="1" smtClean="0">
                <a:latin typeface="Courier New"/>
                <a:cs typeface="Courier New"/>
              </a:rPr>
              <a:t>large.txt</a:t>
            </a:r>
            <a:endParaRPr lang="en-US" sz="2000" dirty="0" smtClean="0">
              <a:latin typeface="Courier New"/>
              <a:cs typeface="Courier New"/>
            </a:endParaRPr>
          </a:p>
          <a:p>
            <a:r>
              <a:rPr lang="en-US" sz="2000" dirty="0" smtClean="0">
                <a:latin typeface="Courier New"/>
                <a:cs typeface="Courier New"/>
              </a:rPr>
              <a:t>[</a:t>
            </a:r>
            <a:r>
              <a:rPr lang="en-US" sz="2000" dirty="0">
                <a:latin typeface="Courier New"/>
                <a:cs typeface="Courier New"/>
              </a:rPr>
              <a:t>serghei@login4 test]$ </a:t>
            </a:r>
            <a:r>
              <a:rPr lang="en-US" sz="2000" dirty="0" err="1">
                <a:latin typeface="Courier New"/>
                <a:cs typeface="Courier New"/>
              </a:rPr>
              <a:t>wc</a:t>
            </a:r>
            <a:r>
              <a:rPr lang="en-US" sz="2000" dirty="0">
                <a:latin typeface="Courier New"/>
                <a:cs typeface="Courier New"/>
              </a:rPr>
              <a:t> –l </a:t>
            </a:r>
            <a:r>
              <a:rPr lang="en-US" sz="2000" dirty="0" err="1">
                <a:latin typeface="Courier New"/>
                <a:cs typeface="Courier New"/>
              </a:rPr>
              <a:t>large.txt</a:t>
            </a: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b="1" dirty="0">
                <a:latin typeface="Courier New"/>
                <a:cs typeface="Courier New"/>
              </a:rPr>
              <a:t>&gt;</a:t>
            </a:r>
            <a:r>
              <a:rPr lang="en-US" sz="2000" dirty="0" err="1">
                <a:latin typeface="Courier New"/>
                <a:cs typeface="Courier New"/>
              </a:rPr>
              <a:t>f_ls.txt</a:t>
            </a:r>
            <a:endParaRPr lang="en-US" sz="2000" dirty="0">
              <a:latin typeface="Courier New"/>
              <a:cs typeface="Courier New"/>
            </a:endParaRPr>
          </a:p>
          <a:p>
            <a:r>
              <a:rPr lang="en-US" sz="2000" dirty="0">
                <a:latin typeface="Courier New"/>
                <a:cs typeface="Courier New"/>
              </a:rPr>
              <a:t>[serghei@login4 test]$ </a:t>
            </a:r>
            <a:r>
              <a:rPr lang="en-US" sz="2000" dirty="0" err="1">
                <a:latin typeface="Courier New"/>
                <a:cs typeface="Courier New"/>
              </a:rPr>
              <a:t>ls</a:t>
            </a: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b="1" dirty="0" smtClean="0">
                <a:latin typeface="Courier New"/>
                <a:cs typeface="Courier New"/>
              </a:rPr>
              <a:t>&gt;</a:t>
            </a:r>
            <a:r>
              <a:rPr lang="en-US" sz="2000" dirty="0" err="1">
                <a:latin typeface="Courier New"/>
                <a:cs typeface="Courier New"/>
              </a:rPr>
              <a:t>f_ls.txt</a:t>
            </a:r>
            <a:r>
              <a:rPr lang="en-US" sz="2000" dirty="0">
                <a:latin typeface="Courier New"/>
                <a:cs typeface="Courier New"/>
              </a:rPr>
              <a:t> </a:t>
            </a:r>
          </a:p>
          <a:p>
            <a:r>
              <a:rPr lang="en-US" sz="2000" dirty="0">
                <a:latin typeface="Courier New"/>
                <a:cs typeface="Courier New"/>
              </a:rPr>
              <a:t>[serghei@login4 test]$ </a:t>
            </a:r>
            <a:r>
              <a:rPr lang="en-US" sz="2000" dirty="0" smtClean="0">
                <a:latin typeface="Courier New"/>
                <a:cs typeface="Courier New"/>
              </a:rPr>
              <a:t>head </a:t>
            </a:r>
            <a:r>
              <a:rPr lang="en-US" sz="2000" dirty="0" err="1" smtClean="0">
                <a:latin typeface="Courier New"/>
                <a:cs typeface="Courier New"/>
              </a:rPr>
              <a:t>large.txt</a:t>
            </a:r>
            <a:r>
              <a:rPr lang="en-US" sz="2000" dirty="0" smtClean="0">
                <a:latin typeface="Courier New"/>
                <a:cs typeface="Courier New"/>
              </a:rPr>
              <a:t>  </a:t>
            </a:r>
            <a:r>
              <a:rPr lang="en-US" sz="2000" b="1" dirty="0">
                <a:latin typeface="Courier New"/>
                <a:cs typeface="Courier New"/>
              </a:rPr>
              <a:t>&gt;&gt;</a:t>
            </a:r>
            <a:r>
              <a:rPr lang="en-US" sz="2000" dirty="0" err="1">
                <a:latin typeface="Courier New"/>
                <a:cs typeface="Courier New"/>
              </a:rPr>
              <a:t>f_ls.txt</a:t>
            </a:r>
            <a:endParaRPr lang="en-US" sz="20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1332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err="1" smtClean="0">
                <a:latin typeface="Courier New"/>
                <a:cs typeface="Courier New"/>
              </a:rPr>
              <a:t>program_a</a:t>
            </a:r>
            <a:r>
              <a:rPr lang="en-US" sz="2800" dirty="0" smtClean="0">
                <a:latin typeface="Courier New"/>
                <a:cs typeface="Courier New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urier New"/>
                <a:cs typeface="Courier New"/>
              </a:rPr>
              <a:t>|</a:t>
            </a:r>
            <a:r>
              <a:rPr lang="en-US" sz="2800" dirty="0">
                <a:latin typeface="Courier New"/>
                <a:cs typeface="Courier New"/>
              </a:rPr>
              <a:t> </a:t>
            </a:r>
            <a:r>
              <a:rPr lang="en-US" sz="2800" dirty="0" err="1" smtClean="0">
                <a:latin typeface="Courier New"/>
                <a:cs typeface="Courier New"/>
              </a:rPr>
              <a:t>program_b</a:t>
            </a:r>
            <a:r>
              <a:rPr lang="en-US" sz="2800" dirty="0" smtClean="0">
                <a:latin typeface="Courier New"/>
                <a:cs typeface="Courier New"/>
              </a:rPr>
              <a:t> </a:t>
            </a:r>
            <a:endParaRPr lang="en-US" sz="2800" dirty="0">
              <a:latin typeface="Courier New"/>
              <a:cs typeface="Courier New"/>
            </a:endParaRPr>
          </a:p>
          <a:p>
            <a:pPr lvl="1"/>
            <a:r>
              <a:rPr lang="en-US" sz="2300" dirty="0"/>
              <a:t> </a:t>
            </a:r>
            <a:r>
              <a:rPr lang="en-US" sz="2300" dirty="0" err="1"/>
              <a:t>program_a</a:t>
            </a:r>
            <a:r>
              <a:rPr lang="ja-JP" altLang="en-US" sz="2300" dirty="0"/>
              <a:t>’</a:t>
            </a:r>
            <a:r>
              <a:rPr lang="en-US" sz="2300" dirty="0"/>
              <a:t>s output becomes </a:t>
            </a:r>
            <a:r>
              <a:rPr lang="en-US" sz="2300" dirty="0" err="1"/>
              <a:t>program_b</a:t>
            </a:r>
            <a:r>
              <a:rPr lang="ja-JP" altLang="en-US" sz="2300" dirty="0"/>
              <a:t>’</a:t>
            </a:r>
            <a:r>
              <a:rPr lang="en-US" sz="2300" dirty="0"/>
              <a:t>s input</a:t>
            </a:r>
          </a:p>
          <a:p>
            <a:pPr lvl="1"/>
            <a:r>
              <a:rPr lang="en-US" sz="2400" dirty="0" smtClean="0">
                <a:latin typeface="Calibri"/>
                <a:cs typeface="Calibri"/>
              </a:rPr>
              <a:t>Analogous to</a:t>
            </a:r>
          </a:p>
          <a:p>
            <a:pPr marL="0" indent="0">
              <a:buNone/>
            </a:pPr>
            <a:r>
              <a:rPr lang="en-US" sz="2800" dirty="0" smtClean="0">
                <a:latin typeface="Courier New"/>
                <a:cs typeface="Courier New"/>
              </a:rPr>
              <a:t>		</a:t>
            </a:r>
            <a:r>
              <a:rPr lang="en-US" sz="2800" dirty="0" err="1" smtClean="0">
                <a:latin typeface="Courier New"/>
                <a:cs typeface="Courier New"/>
              </a:rPr>
              <a:t>program_a</a:t>
            </a:r>
            <a:r>
              <a:rPr lang="en-US" sz="2800" dirty="0" smtClean="0">
                <a:latin typeface="Courier New"/>
                <a:cs typeface="Courier New"/>
              </a:rPr>
              <a:t> &gt; </a:t>
            </a:r>
            <a:r>
              <a:rPr lang="en-US" sz="2800" dirty="0" err="1" smtClean="0">
                <a:latin typeface="Courier New"/>
                <a:cs typeface="Courier New"/>
              </a:rPr>
              <a:t>temp.txt</a:t>
            </a:r>
            <a:endParaRPr lang="en-US" sz="2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800" dirty="0" smtClean="0">
                <a:latin typeface="Courier New"/>
                <a:cs typeface="Courier New"/>
              </a:rPr>
              <a:t>		</a:t>
            </a:r>
            <a:r>
              <a:rPr lang="en-US" sz="2800" dirty="0" err="1" smtClean="0">
                <a:latin typeface="Courier New"/>
                <a:cs typeface="Courier New"/>
              </a:rPr>
              <a:t>program_b</a:t>
            </a:r>
            <a:r>
              <a:rPr lang="en-US" sz="2800" dirty="0" smtClean="0">
                <a:latin typeface="Courier New"/>
                <a:cs typeface="Courier New"/>
              </a:rPr>
              <a:t> &lt; </a:t>
            </a:r>
            <a:r>
              <a:rPr lang="en-US" sz="2800" dirty="0" err="1">
                <a:latin typeface="Courier New"/>
                <a:cs typeface="Courier New"/>
              </a:rPr>
              <a:t>temp.txt</a:t>
            </a:r>
            <a:endParaRPr lang="en-US" sz="2800" dirty="0">
              <a:latin typeface="Courier New"/>
              <a:cs typeface="Courier New"/>
            </a:endParaRP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375" y="274638"/>
            <a:ext cx="2811816" cy="12294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91630" y="1175306"/>
            <a:ext cx="19084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urier New"/>
                <a:cs typeface="Courier New"/>
              </a:rPr>
              <a:t>pipe character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968625" y="1504039"/>
            <a:ext cx="79375" cy="2104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81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>
                <a:latin typeface="+mj-lt"/>
              </a:rPr>
              <a:t>Command: </a:t>
            </a:r>
            <a:r>
              <a:rPr lang="en-US" b="1" dirty="0" err="1">
                <a:latin typeface="+mj-lt"/>
              </a:rPr>
              <a:t>wc</a:t>
            </a:r>
            <a:endParaRPr lang="en-US" b="1" dirty="0">
              <a:latin typeface="+mj-lt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57200" y="1600200"/>
            <a:ext cx="8229600" cy="474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+mj-lt"/>
              </a:rPr>
              <a:t>To count the characters, words, and lines in a file use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wc</a:t>
            </a:r>
            <a:endParaRPr lang="en-US" b="1" dirty="0" smtClean="0">
              <a:solidFill>
                <a:srgbClr val="FF0000"/>
              </a:solidFill>
              <a:latin typeface="+mj-lt"/>
            </a:endParaRPr>
          </a:p>
          <a:p>
            <a:pPr marL="0" indent="0" algn="ctr">
              <a:buNone/>
            </a:pPr>
            <a:r>
              <a:rPr lang="en-US" sz="2400" dirty="0" err="1" smtClean="0">
                <a:latin typeface="Courier New"/>
                <a:cs typeface="Courier New"/>
              </a:rPr>
              <a:t>wc</a:t>
            </a:r>
            <a:r>
              <a:rPr lang="en-US" sz="2400" dirty="0" smtClean="0">
                <a:latin typeface="Courier New"/>
                <a:cs typeface="Courier New"/>
              </a:rPr>
              <a:t> &lt;filename&gt;</a:t>
            </a:r>
            <a:endParaRPr lang="en-US" sz="2400" dirty="0">
              <a:latin typeface="Courier New"/>
              <a:cs typeface="Courier New"/>
            </a:endParaRPr>
          </a:p>
          <a:p>
            <a:pPr lvl="1"/>
            <a:r>
              <a:rPr lang="en-US" dirty="0" smtClean="0">
                <a:latin typeface="+mj-lt"/>
              </a:rPr>
              <a:t>The first column in the output is lines, the second is words, and the last is characters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  <a:latin typeface="+mj-lt"/>
              </a:rPr>
              <a:t>-l  </a:t>
            </a:r>
            <a:r>
              <a:rPr lang="en-US" dirty="0">
                <a:latin typeface="+mj-lt"/>
              </a:rPr>
              <a:t>t</a:t>
            </a:r>
            <a:r>
              <a:rPr lang="en-US" dirty="0" smtClean="0">
                <a:latin typeface="+mj-lt"/>
              </a:rPr>
              <a:t>o count the lines </a:t>
            </a:r>
          </a:p>
          <a:p>
            <a:pPr lvl="1"/>
            <a:endParaRPr lang="en-US" dirty="0" smtClean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06624" y="5824042"/>
            <a:ext cx="4699001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ourier New"/>
                <a:cs typeface="Courier New"/>
              </a:rPr>
              <a:t>30 30 72 </a:t>
            </a:r>
            <a:r>
              <a:rPr lang="en-US" sz="3200" dirty="0" err="1">
                <a:latin typeface="Courier New"/>
                <a:cs typeface="Courier New"/>
              </a:rPr>
              <a:t>large.txt</a:t>
            </a:r>
            <a:endParaRPr lang="en-US" sz="3200" dirty="0">
              <a:latin typeface="Courier New"/>
              <a:cs typeface="Courier New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87441" y="5306001"/>
            <a:ext cx="1015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#lines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74966" y="5273735"/>
            <a:ext cx="1015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#words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24366" y="5273735"/>
            <a:ext cx="1708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#</a:t>
            </a:r>
            <a:r>
              <a:rPr lang="en-US" dirty="0">
                <a:latin typeface="Courier New"/>
                <a:cs typeface="Courier New"/>
              </a:rPr>
              <a:t>characters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555750" y="5824042"/>
            <a:ext cx="650874" cy="18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2"/>
          </p:cNvCxnSpPr>
          <p:nvPr/>
        </p:nvCxnSpPr>
        <p:spPr>
          <a:xfrm>
            <a:off x="3182865" y="5643067"/>
            <a:ext cx="0" cy="2582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4224366" y="5643067"/>
            <a:ext cx="650874" cy="2582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208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practice!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667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[serghei@login2 ~]$ </a:t>
            </a:r>
            <a:r>
              <a:rPr lang="en-US" sz="2200" b="1" dirty="0" err="1">
                <a:latin typeface="Courier New"/>
                <a:cs typeface="Courier New"/>
              </a:rPr>
              <a:t>wc</a:t>
            </a:r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test.txt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endParaRPr lang="en-US" sz="22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1  </a:t>
            </a:r>
            <a:r>
              <a:rPr lang="en-US" sz="2200" dirty="0">
                <a:latin typeface="Courier New"/>
                <a:cs typeface="Courier New"/>
              </a:rPr>
              <a:t>3 15 </a:t>
            </a:r>
            <a:r>
              <a:rPr lang="en-US" sz="2200" dirty="0" err="1" smtClean="0">
                <a:latin typeface="Courier New"/>
                <a:cs typeface="Courier New"/>
              </a:rPr>
              <a:t>test.txt</a:t>
            </a:r>
            <a:endParaRPr lang="en-US" sz="22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[serghei@login2 ~]$ </a:t>
            </a:r>
            <a:r>
              <a:rPr lang="en-US" sz="2200" b="1" dirty="0" err="1">
                <a:latin typeface="Courier New"/>
                <a:cs typeface="Courier New"/>
              </a:rPr>
              <a:t>wc</a:t>
            </a:r>
            <a:r>
              <a:rPr lang="en-US" sz="2200" dirty="0">
                <a:latin typeface="Courier New"/>
                <a:cs typeface="Courier New"/>
              </a:rPr>
              <a:t> -l </a:t>
            </a:r>
            <a:r>
              <a:rPr lang="en-US" sz="2200" dirty="0" err="1" smtClean="0">
                <a:latin typeface="Courier New"/>
                <a:cs typeface="Courier New"/>
              </a:rPr>
              <a:t>test.txt</a:t>
            </a:r>
            <a:endParaRPr lang="en-US" sz="22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1 </a:t>
            </a:r>
            <a:r>
              <a:rPr lang="en-US" sz="2200" dirty="0" err="1" smtClean="0">
                <a:latin typeface="Courier New"/>
                <a:cs typeface="Courier New"/>
              </a:rPr>
              <a:t>test.txt</a:t>
            </a:r>
            <a:endParaRPr lang="en-US" sz="22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[serghei@login2 ~]$ </a:t>
            </a:r>
            <a:r>
              <a:rPr lang="en-US" sz="2200" dirty="0" err="1" smtClean="0">
                <a:latin typeface="Courier New"/>
                <a:cs typeface="Courier New"/>
              </a:rPr>
              <a:t>ls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>
                <a:latin typeface="Courier New"/>
                <a:cs typeface="Courier New"/>
              </a:rPr>
              <a:t>| </a:t>
            </a:r>
            <a:r>
              <a:rPr lang="en-US" sz="2200" b="1" dirty="0" err="1">
                <a:latin typeface="Courier New"/>
                <a:cs typeface="Courier New"/>
              </a:rPr>
              <a:t>wc</a:t>
            </a:r>
            <a:r>
              <a:rPr lang="en-US" sz="2200" dirty="0">
                <a:latin typeface="Courier New"/>
                <a:cs typeface="Courier New"/>
              </a:rPr>
              <a:t> -l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5</a:t>
            </a:r>
          </a:p>
          <a:p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819" y="147430"/>
            <a:ext cx="1277449" cy="96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03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Command : </a:t>
            </a:r>
            <a:r>
              <a:rPr lang="en-US" b="1" dirty="0" smtClean="0">
                <a:latin typeface="+mj-lt"/>
              </a:rPr>
              <a:t>cat</a:t>
            </a:r>
            <a:endParaRPr lang="en-US" b="1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06692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+mj-lt"/>
              </a:rPr>
              <a:t>Concatenate files together and displayed in the terminal. 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cat &lt;file1&gt; &lt;file2&gt; …</a:t>
            </a:r>
          </a:p>
          <a:p>
            <a:endParaRPr lang="en-US" dirty="0" smtClean="0">
              <a:solidFill>
                <a:schemeClr val="hlink"/>
              </a:solidFill>
              <a:latin typeface="+mj-lt"/>
            </a:endParaRPr>
          </a:p>
          <a:p>
            <a:endParaRPr lang="en-US" dirty="0">
              <a:solidFill>
                <a:schemeClr val="hlink"/>
              </a:solidFill>
              <a:latin typeface="+mj-lt"/>
            </a:endParaRPr>
          </a:p>
          <a:p>
            <a:endParaRPr lang="en-US" dirty="0" smtClean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750" y="162058"/>
            <a:ext cx="1460500" cy="119308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7500" y="4293711"/>
            <a:ext cx="85407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urier New"/>
                <a:cs typeface="Courier New"/>
              </a:rPr>
              <a:t>[serghei@login2 test]$ cat </a:t>
            </a:r>
            <a:r>
              <a:rPr lang="en-US" sz="2000" dirty="0" err="1">
                <a:latin typeface="Courier New"/>
                <a:cs typeface="Courier New"/>
              </a:rPr>
              <a:t>large.txt</a:t>
            </a: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dirty="0" err="1" smtClean="0">
                <a:latin typeface="Courier New"/>
                <a:cs typeface="Courier New"/>
              </a:rPr>
              <a:t>test.txt</a:t>
            </a:r>
            <a:r>
              <a:rPr lang="en-US" sz="2000" dirty="0" smtClean="0">
                <a:latin typeface="Courier New"/>
                <a:cs typeface="Courier New"/>
              </a:rPr>
              <a:t> </a:t>
            </a:r>
            <a:r>
              <a:rPr lang="en-US" sz="2000" dirty="0">
                <a:latin typeface="Courier New"/>
                <a:cs typeface="Courier New"/>
              </a:rPr>
              <a:t>| </a:t>
            </a:r>
            <a:r>
              <a:rPr lang="en-US" sz="2000" dirty="0" err="1">
                <a:latin typeface="Courier New"/>
                <a:cs typeface="Courier New"/>
              </a:rPr>
              <a:t>wc</a:t>
            </a:r>
            <a:r>
              <a:rPr lang="en-US" sz="2000" dirty="0">
                <a:latin typeface="Courier New"/>
                <a:cs typeface="Courier New"/>
              </a:rPr>
              <a:t> -l</a:t>
            </a:r>
          </a:p>
          <a:p>
            <a:r>
              <a:rPr lang="en-US" sz="2000" dirty="0">
                <a:latin typeface="Courier New"/>
                <a:cs typeface="Courier New"/>
              </a:rPr>
              <a:t>21</a:t>
            </a:r>
          </a:p>
          <a:p>
            <a:r>
              <a:rPr lang="en-US" sz="2000" dirty="0">
                <a:latin typeface="Courier New"/>
                <a:cs typeface="Courier New"/>
              </a:rPr>
              <a:t>[serghei@login2 test]$ cat </a:t>
            </a:r>
            <a:r>
              <a:rPr lang="en-US" sz="2000" dirty="0" err="1">
                <a:latin typeface="Courier New"/>
                <a:cs typeface="Courier New"/>
              </a:rPr>
              <a:t>large.txt</a:t>
            </a: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dirty="0" err="1" smtClean="0">
                <a:latin typeface="Courier New"/>
                <a:cs typeface="Courier New"/>
              </a:rPr>
              <a:t>test.txt</a:t>
            </a:r>
            <a:r>
              <a:rPr lang="en-US" sz="2000" dirty="0" smtClean="0">
                <a:latin typeface="Courier New"/>
                <a:cs typeface="Courier New"/>
              </a:rPr>
              <a:t> &gt;</a:t>
            </a:r>
            <a:r>
              <a:rPr lang="en-US" sz="2000" dirty="0" err="1" smtClean="0">
                <a:latin typeface="Courier New"/>
                <a:cs typeface="Courier New"/>
              </a:rPr>
              <a:t>all.txt</a:t>
            </a:r>
            <a:r>
              <a:rPr lang="en-US" sz="2000" dirty="0" smtClean="0">
                <a:latin typeface="Courier New"/>
                <a:cs typeface="Courier New"/>
              </a:rPr>
              <a:t> </a:t>
            </a:r>
            <a:endParaRPr lang="en-US" sz="2000" dirty="0">
              <a:latin typeface="Courier New"/>
              <a:cs typeface="Courier New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750" y="3329327"/>
            <a:ext cx="1277449" cy="96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6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</a:t>
            </a:r>
            <a:r>
              <a:rPr lang="en-US" dirty="0">
                <a:solidFill>
                  <a:srgbClr val="FF0000"/>
                </a:solidFill>
              </a:rPr>
              <a:t>new</a:t>
            </a:r>
            <a:r>
              <a:rPr lang="en-US" dirty="0"/>
              <a:t> -name </a:t>
            </a:r>
            <a:r>
              <a:rPr lang="en-US" dirty="0" err="1">
                <a:solidFill>
                  <a:srgbClr val="FF0000"/>
                </a:solidFill>
              </a:rPr>
              <a:t>test.txt</a:t>
            </a:r>
            <a:r>
              <a:rPr lang="en-US" dirty="0"/>
              <a:t> -type </a:t>
            </a:r>
            <a:r>
              <a:rPr lang="en-US" dirty="0" smtClean="0"/>
              <a:t>f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4127500" y="2197100"/>
            <a:ext cx="419100" cy="16129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406900" y="4089400"/>
            <a:ext cx="51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File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2006600" y="863600"/>
            <a:ext cx="609600" cy="736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86134" y="386834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Directory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139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ctr" defTabSz="457200" rtl="0">
              <a:spcBef>
                <a:spcPct val="0"/>
              </a:spcBef>
            </a:pPr>
            <a:r>
              <a:rPr lang="en-US" sz="4400" dirty="0"/>
              <a:t>T</a:t>
            </a:r>
            <a:r>
              <a:rPr lang="en-US" sz="4400" dirty="0" smtClean="0"/>
              <a:t>ools for processing text files</a:t>
            </a:r>
            <a:br>
              <a:rPr lang="en-US" sz="4400" dirty="0" smtClean="0"/>
            </a:br>
            <a:endParaRPr lang="en-US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376" y="1714500"/>
            <a:ext cx="2978064" cy="393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60600"/>
            <a:ext cx="31369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27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Day 1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0528666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4691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Command : </a:t>
            </a:r>
            <a:r>
              <a:rPr lang="en-US" b="1" dirty="0" err="1"/>
              <a:t>g</a:t>
            </a:r>
            <a:r>
              <a:rPr lang="en-US" b="1" dirty="0" err="1" smtClean="0"/>
              <a:t>rep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302125"/>
          </a:xfrm>
        </p:spPr>
        <p:txBody>
          <a:bodyPr>
            <a:normAutofit/>
          </a:bodyPr>
          <a:lstStyle/>
          <a:p>
            <a:r>
              <a:rPr lang="en-US" dirty="0" smtClean="0"/>
              <a:t>allows to search </a:t>
            </a:r>
            <a:r>
              <a:rPr lang="en-US" dirty="0"/>
              <a:t>one file or multiple files for lines that contain a </a:t>
            </a:r>
            <a:r>
              <a:rPr lang="en-US" dirty="0" smtClean="0"/>
              <a:t>certain string </a:t>
            </a:r>
          </a:p>
          <a:p>
            <a:r>
              <a:rPr lang="en-US" b="1" dirty="0" err="1" smtClean="0"/>
              <a:t>grep</a:t>
            </a:r>
            <a:r>
              <a:rPr lang="en-US" dirty="0" smtClean="0"/>
              <a:t> options</a:t>
            </a:r>
          </a:p>
          <a:p>
            <a:pPr lvl="1"/>
            <a:r>
              <a:rPr lang="en-US" dirty="0" smtClean="0"/>
              <a:t>lines </a:t>
            </a:r>
            <a:r>
              <a:rPr lang="en-US" dirty="0"/>
              <a:t>not containing the selected </a:t>
            </a:r>
            <a:r>
              <a:rPr lang="en-US" dirty="0" smtClean="0"/>
              <a:t>string </a:t>
            </a:r>
            <a:r>
              <a:rPr lang="en-US" dirty="0">
                <a:solidFill>
                  <a:srgbClr val="0000FF"/>
                </a:solidFill>
              </a:rPr>
              <a:t>(-v)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line </a:t>
            </a:r>
            <a:r>
              <a:rPr lang="en-US" dirty="0"/>
              <a:t>numbers where the </a:t>
            </a:r>
            <a:r>
              <a:rPr lang="en-US" dirty="0" smtClean="0"/>
              <a:t>string occurs </a:t>
            </a:r>
            <a:r>
              <a:rPr lang="en-US" dirty="0">
                <a:solidFill>
                  <a:srgbClr val="0000FF"/>
                </a:solidFill>
              </a:rPr>
              <a:t>(-n)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number </a:t>
            </a:r>
            <a:r>
              <a:rPr lang="en-US" dirty="0"/>
              <a:t>of lines containing the </a:t>
            </a:r>
            <a:r>
              <a:rPr lang="en-US" dirty="0" smtClean="0"/>
              <a:t>string </a:t>
            </a:r>
            <a:r>
              <a:rPr lang="en-US" dirty="0">
                <a:solidFill>
                  <a:srgbClr val="0000FF"/>
                </a:solidFill>
              </a:rPr>
              <a:t>(-c)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f</a:t>
            </a:r>
            <a:r>
              <a:rPr lang="en-US" dirty="0" smtClean="0"/>
              <a:t>ilenames </a:t>
            </a:r>
            <a:r>
              <a:rPr lang="en-US" dirty="0"/>
              <a:t>where the </a:t>
            </a:r>
            <a:r>
              <a:rPr lang="en-US" dirty="0" smtClean="0"/>
              <a:t>string occurs </a:t>
            </a:r>
            <a:r>
              <a:rPr lang="en-US" dirty="0" smtClean="0">
                <a:solidFill>
                  <a:srgbClr val="0000FF"/>
                </a:solidFill>
              </a:rPr>
              <a:t>(</a:t>
            </a:r>
            <a:r>
              <a:rPr lang="en-US" dirty="0">
                <a:solidFill>
                  <a:srgbClr val="0000FF"/>
                </a:solidFill>
              </a:rPr>
              <a:t>-l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</a:p>
          <a:p>
            <a:pPr lvl="1"/>
            <a:r>
              <a:rPr lang="en-US" dirty="0" smtClean="0"/>
              <a:t>makes </a:t>
            </a:r>
            <a:r>
              <a:rPr lang="en-US" dirty="0"/>
              <a:t>the match case-</a:t>
            </a:r>
            <a:r>
              <a:rPr lang="en-US" dirty="0" smtClean="0"/>
              <a:t>insensitive </a:t>
            </a:r>
            <a:r>
              <a:rPr lang="en-US" dirty="0" smtClean="0">
                <a:solidFill>
                  <a:srgbClr val="0000FF"/>
                </a:solidFill>
              </a:rPr>
              <a:t>(-</a:t>
            </a:r>
            <a:r>
              <a:rPr lang="en-US" dirty="0" err="1" smtClean="0">
                <a:solidFill>
                  <a:srgbClr val="0000FF"/>
                </a:solidFill>
              </a:rPr>
              <a:t>i</a:t>
            </a:r>
            <a:r>
              <a:rPr lang="en-US" dirty="0" smtClean="0">
                <a:solidFill>
                  <a:srgbClr val="0000FF"/>
                </a:solidFill>
              </a:rPr>
              <a:t>)</a:t>
            </a:r>
            <a:endParaRPr lang="en-US" dirty="0">
              <a:solidFill>
                <a:srgbClr val="0000FF"/>
              </a:solidFill>
            </a:endParaRPr>
          </a:p>
          <a:p>
            <a:pPr lvl="1">
              <a:lnSpc>
                <a:spcPct val="80000"/>
              </a:lnSpc>
            </a:pPr>
            <a:endParaRPr lang="en-US" dirty="0">
              <a:solidFill>
                <a:srgbClr val="0000FF"/>
              </a:solidFill>
            </a:endParaRPr>
          </a:p>
          <a:p>
            <a:endParaRPr lang="en-US" dirty="0" smtClean="0">
              <a:latin typeface="Times New Roman" charset="0"/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31875" y="5766476"/>
            <a:ext cx="7270750" cy="651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 err="1" smtClean="0"/>
              <a:t>Grep</a:t>
            </a:r>
            <a:r>
              <a:rPr lang="en-US" sz="2000" dirty="0" smtClean="0"/>
              <a:t> syntax </a:t>
            </a:r>
            <a:r>
              <a:rPr lang="en-US" sz="2000" dirty="0"/>
              <a:t>treats the first argument as the pattern and the rest as </a:t>
            </a:r>
            <a:r>
              <a:rPr lang="en-US" sz="2000" dirty="0" smtClean="0"/>
              <a:t>filenames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32" y="5562600"/>
            <a:ext cx="737455" cy="99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12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practice!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819" y="147430"/>
            <a:ext cx="1277449" cy="96438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7874" y="1417638"/>
            <a:ext cx="7908926" cy="5078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[serghei@login4 test]$ </a:t>
            </a:r>
            <a:r>
              <a:rPr lang="en-US" b="1" dirty="0" err="1">
                <a:latin typeface="Courier New"/>
                <a:cs typeface="Courier New"/>
              </a:rPr>
              <a:t>grep</a:t>
            </a:r>
            <a:r>
              <a:rPr lang="en-US" dirty="0">
                <a:latin typeface="Courier New"/>
                <a:cs typeface="Courier New"/>
              </a:rPr>
              <a:t> "1" </a:t>
            </a:r>
            <a:r>
              <a:rPr lang="en-US" dirty="0" err="1">
                <a:latin typeface="Courier New"/>
                <a:cs typeface="Courier New"/>
              </a:rPr>
              <a:t>large.txt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r>
              <a:rPr lang="en-US" dirty="0">
                <a:latin typeface="Courier New"/>
                <a:cs typeface="Courier New"/>
              </a:rPr>
              <a:t>1</a:t>
            </a:r>
          </a:p>
          <a:p>
            <a:r>
              <a:rPr lang="en-US" dirty="0">
                <a:latin typeface="Courier New"/>
                <a:cs typeface="Courier New"/>
              </a:rPr>
              <a:t>10</a:t>
            </a:r>
          </a:p>
          <a:p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19</a:t>
            </a:r>
          </a:p>
          <a:p>
            <a:r>
              <a:rPr lang="en-US" dirty="0" smtClean="0">
                <a:latin typeface="Courier New"/>
                <a:cs typeface="Courier New"/>
              </a:rPr>
              <a:t>[</a:t>
            </a:r>
            <a:r>
              <a:rPr lang="en-US" dirty="0">
                <a:latin typeface="Courier New"/>
                <a:cs typeface="Courier New"/>
              </a:rPr>
              <a:t>serghei@login4 test]$ </a:t>
            </a:r>
            <a:r>
              <a:rPr lang="en-US" b="1" dirty="0" err="1">
                <a:latin typeface="Courier New"/>
                <a:cs typeface="Courier New"/>
              </a:rPr>
              <a:t>grep</a:t>
            </a:r>
            <a:r>
              <a:rPr lang="en-US" dirty="0">
                <a:latin typeface="Courier New"/>
                <a:cs typeface="Courier New"/>
              </a:rPr>
              <a:t> -n "1" </a:t>
            </a:r>
            <a:r>
              <a:rPr lang="en-US" dirty="0" err="1">
                <a:latin typeface="Courier New"/>
                <a:cs typeface="Courier New"/>
              </a:rPr>
              <a:t>large.txt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r>
              <a:rPr lang="en-US" dirty="0">
                <a:latin typeface="Courier New"/>
                <a:cs typeface="Courier New"/>
              </a:rPr>
              <a:t>1:1</a:t>
            </a:r>
          </a:p>
          <a:p>
            <a:r>
              <a:rPr lang="en-US" dirty="0">
                <a:latin typeface="Courier New"/>
                <a:cs typeface="Courier New"/>
              </a:rPr>
              <a:t>10:10</a:t>
            </a:r>
          </a:p>
          <a:p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19:19</a:t>
            </a:r>
          </a:p>
          <a:p>
            <a:r>
              <a:rPr lang="en-US" dirty="0" smtClean="0">
                <a:latin typeface="Courier New"/>
                <a:cs typeface="Courier New"/>
              </a:rPr>
              <a:t>[</a:t>
            </a:r>
            <a:r>
              <a:rPr lang="en-US" dirty="0">
                <a:latin typeface="Courier New"/>
                <a:cs typeface="Courier New"/>
              </a:rPr>
              <a:t>serghei@login4 test]$ </a:t>
            </a:r>
            <a:r>
              <a:rPr lang="en-US" b="1" dirty="0" err="1">
                <a:latin typeface="Courier New"/>
                <a:cs typeface="Courier New"/>
              </a:rPr>
              <a:t>grep</a:t>
            </a:r>
            <a:r>
              <a:rPr lang="en-US" dirty="0">
                <a:latin typeface="Courier New"/>
                <a:cs typeface="Courier New"/>
              </a:rPr>
              <a:t> -c "1" </a:t>
            </a:r>
            <a:r>
              <a:rPr lang="en-US" dirty="0" err="1">
                <a:latin typeface="Courier New"/>
                <a:cs typeface="Courier New"/>
              </a:rPr>
              <a:t>large.txt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r>
              <a:rPr lang="en-US" dirty="0">
                <a:latin typeface="Courier New"/>
                <a:cs typeface="Courier New"/>
              </a:rPr>
              <a:t>13</a:t>
            </a:r>
          </a:p>
          <a:p>
            <a:r>
              <a:rPr lang="en-US" dirty="0" smtClean="0">
                <a:latin typeface="Courier New"/>
                <a:cs typeface="Courier New"/>
              </a:rPr>
              <a:t>[</a:t>
            </a:r>
            <a:r>
              <a:rPr lang="en-US" dirty="0">
                <a:latin typeface="Courier New"/>
                <a:cs typeface="Courier New"/>
              </a:rPr>
              <a:t>serghei@login4 test]$ </a:t>
            </a:r>
            <a:r>
              <a:rPr lang="en-US" b="1" dirty="0" err="1">
                <a:latin typeface="Courier New"/>
                <a:cs typeface="Courier New"/>
              </a:rPr>
              <a:t>grep</a:t>
            </a:r>
            <a:r>
              <a:rPr lang="en-US" dirty="0">
                <a:latin typeface="Courier New"/>
                <a:cs typeface="Courier New"/>
              </a:rPr>
              <a:t> -l "1" </a:t>
            </a:r>
            <a:r>
              <a:rPr lang="en-US" dirty="0" err="1">
                <a:latin typeface="Courier New"/>
                <a:cs typeface="Courier New"/>
              </a:rPr>
              <a:t>large.txt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test.txt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large.txt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[serghei@login4 test]$ </a:t>
            </a:r>
            <a:r>
              <a:rPr lang="en-US" b="1" dirty="0" err="1">
                <a:latin typeface="Courier New"/>
                <a:cs typeface="Courier New"/>
              </a:rPr>
              <a:t>grep</a:t>
            </a:r>
            <a:r>
              <a:rPr lang="en-US" dirty="0">
                <a:latin typeface="Courier New"/>
                <a:cs typeface="Courier New"/>
              </a:rPr>
              <a:t> "1" </a:t>
            </a:r>
            <a:r>
              <a:rPr lang="en-US" dirty="0" err="1">
                <a:latin typeface="Courier New"/>
                <a:cs typeface="Courier New"/>
              </a:rPr>
              <a:t>large.txt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test.txt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r>
              <a:rPr lang="en-US" dirty="0">
                <a:latin typeface="Courier New"/>
                <a:cs typeface="Courier New"/>
              </a:rPr>
              <a:t>large.txt:1</a:t>
            </a:r>
          </a:p>
          <a:p>
            <a:r>
              <a:rPr lang="en-US" dirty="0">
                <a:latin typeface="Courier New"/>
                <a:cs typeface="Courier New"/>
              </a:rPr>
              <a:t>large.txt:</a:t>
            </a:r>
            <a:r>
              <a:rPr lang="en-US" dirty="0" smtClean="0">
                <a:latin typeface="Courier New"/>
                <a:cs typeface="Courier New"/>
              </a:rPr>
              <a:t>10</a:t>
            </a:r>
          </a:p>
          <a:p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968750" y="5972851"/>
            <a:ext cx="4572000" cy="59554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err="1"/>
              <a:t>Grep</a:t>
            </a:r>
            <a:r>
              <a:rPr lang="en-US" dirty="0"/>
              <a:t> syntax treats the first argument as the pattern and the rest as filenames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6604000" y="5635626"/>
            <a:ext cx="1" cy="33722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7044609" y="3780909"/>
            <a:ext cx="13303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Alternative?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7044609" y="4108450"/>
            <a:ext cx="416641" cy="1587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4819" y="3016926"/>
            <a:ext cx="885148" cy="88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098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en-US" dirty="0" smtClean="0">
                <a:latin typeface="+mj-lt"/>
              </a:rPr>
              <a:t>ines corresponding to chr2</a:t>
            </a:r>
            <a:endParaRPr lang="en-US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7500" y="1905338"/>
            <a:ext cx="85725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[serghei@login4 test</a:t>
            </a:r>
            <a:r>
              <a:rPr lang="en-US" dirty="0" smtClean="0">
                <a:latin typeface="Courier New"/>
                <a:cs typeface="Courier New"/>
              </a:rPr>
              <a:t>]$ </a:t>
            </a:r>
            <a:r>
              <a:rPr lang="en-US" b="1" dirty="0" err="1" smtClean="0">
                <a:latin typeface="Courier New"/>
                <a:cs typeface="Courier New"/>
              </a:rPr>
              <a:t>grep</a:t>
            </a:r>
            <a:r>
              <a:rPr lang="en-US" b="1" dirty="0" smtClean="0">
                <a:latin typeface="Courier New"/>
                <a:cs typeface="Courier New"/>
              </a:rPr>
              <a:t> </a:t>
            </a:r>
            <a:r>
              <a:rPr lang="en-US" b="1" dirty="0">
                <a:latin typeface="Courier New"/>
                <a:cs typeface="Courier New"/>
              </a:rPr>
              <a:t>"chr2" </a:t>
            </a:r>
            <a:r>
              <a:rPr lang="en-US" b="1" dirty="0" smtClean="0">
                <a:latin typeface="Courier New"/>
                <a:cs typeface="Courier New"/>
              </a:rPr>
              <a:t>hg19.gtf </a:t>
            </a:r>
            <a:r>
              <a:rPr lang="en-US" dirty="0">
                <a:latin typeface="Courier New"/>
                <a:cs typeface="Courier New"/>
              </a:rPr>
              <a:t>&gt; chr2.txt</a:t>
            </a:r>
          </a:p>
          <a:p>
            <a:r>
              <a:rPr lang="en-US" dirty="0">
                <a:latin typeface="Courier New"/>
                <a:cs typeface="Courier New"/>
              </a:rPr>
              <a:t>[serghei@login4 test]$ </a:t>
            </a:r>
            <a:r>
              <a:rPr lang="en-US" b="1" dirty="0">
                <a:latin typeface="Courier New"/>
                <a:cs typeface="Courier New"/>
              </a:rPr>
              <a:t>tail </a:t>
            </a:r>
            <a:r>
              <a:rPr lang="en-US" b="1" dirty="0" smtClean="0">
                <a:latin typeface="Courier New"/>
                <a:cs typeface="Courier New"/>
              </a:rPr>
              <a:t>–n 1 chr2</a:t>
            </a:r>
            <a:r>
              <a:rPr lang="en-US" b="1" dirty="0">
                <a:latin typeface="Courier New"/>
                <a:cs typeface="Courier New"/>
              </a:rPr>
              <a:t>.txt </a:t>
            </a:r>
          </a:p>
          <a:p>
            <a:r>
              <a:rPr lang="en-US" dirty="0">
                <a:latin typeface="Courier New"/>
                <a:cs typeface="Courier New"/>
              </a:rPr>
              <a:t>chr21	hg19_knownGene	CDS	33066517	33066602	0.000000	</a:t>
            </a:r>
            <a:r>
              <a:rPr lang="en-US" dirty="0" err="1">
                <a:latin typeface="Courier New"/>
                <a:cs typeface="Courier New"/>
              </a:rPr>
              <a:t>gene_id</a:t>
            </a:r>
            <a:r>
              <a:rPr lang="en-US" dirty="0">
                <a:latin typeface="Courier New"/>
                <a:cs typeface="Courier New"/>
              </a:rPr>
              <a:t> "uc002ypd.2"; </a:t>
            </a:r>
            <a:r>
              <a:rPr lang="en-US" dirty="0" err="1">
                <a:latin typeface="Courier New"/>
                <a:cs typeface="Courier New"/>
              </a:rPr>
              <a:t>transcript_id</a:t>
            </a:r>
            <a:r>
              <a:rPr lang="en-US" dirty="0">
                <a:latin typeface="Courier New"/>
                <a:cs typeface="Courier New"/>
              </a:rPr>
              <a:t> "uc002ypd.2";</a:t>
            </a:r>
          </a:p>
        </p:txBody>
      </p:sp>
    </p:spTree>
    <p:extLst>
      <p:ext uri="{BB962C8B-B14F-4D97-AF65-F5344CB8AC3E}">
        <p14:creationId xmlns:p14="http://schemas.microsoft.com/office/powerpoint/2010/main" val="235302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</a:rPr>
              <a:t>Regular Expression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57200" y="1600200"/>
            <a:ext cx="7467600" cy="4873625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/>
              <a:t>regular expression </a:t>
            </a:r>
            <a:r>
              <a:rPr lang="en-US" dirty="0"/>
              <a:t>is a string that can be used to describe several sequences of characters.</a:t>
            </a:r>
            <a:endParaRPr lang="en-US" dirty="0" smtClean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1"/>
          </p:nvPr>
        </p:nvSpPr>
        <p:spPr bwMode="auto">
          <a:xfrm>
            <a:off x="8129588" y="5734050"/>
            <a:ext cx="609600" cy="5207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algn="ctr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algn="ctr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algn="ctr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algn="ctr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algn="ctr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algn="ctr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algn="ctr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algn="ctr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B4635EE8-41FD-184B-822B-D70EF77FF4CD}" type="slidenum">
              <a:rPr lang="en-US" sz="1400">
                <a:solidFill>
                  <a:srgbClr val="FFFFFF"/>
                </a:solidFill>
              </a:rPr>
              <a:pPr/>
              <a:t>23</a:t>
            </a:fld>
            <a:endParaRPr lang="en-US" sz="1400">
              <a:solidFill>
                <a:srgbClr val="FFFFF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712" y="274638"/>
            <a:ext cx="2503413" cy="148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03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1905000" y="1981200"/>
            <a:ext cx="4419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latin typeface="Courier New" charset="0"/>
              </a:rPr>
              <a:t>UNIX Tools rocks.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5181600" y="2057400"/>
            <a:ext cx="7620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5181600" y="2971800"/>
            <a:ext cx="742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</a:t>
            </a: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 flipV="1">
            <a:off x="5562600" y="25908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609600" y="3581400"/>
            <a:ext cx="7924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1828800" y="3733800"/>
            <a:ext cx="4419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latin typeface="Courier New" charset="0"/>
              </a:rPr>
              <a:t>UNIX Tools sucks.</a:t>
            </a:r>
          </a:p>
        </p:txBody>
      </p: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5105400" y="3810000"/>
            <a:ext cx="7620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5105400" y="4724400"/>
            <a:ext cx="742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</a:t>
            </a: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 flipV="1">
            <a:off x="5486400" y="43434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>
            <a:off x="685800" y="5257800"/>
            <a:ext cx="7924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1676400" y="5486400"/>
            <a:ext cx="5562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latin typeface="Courier New" charset="0"/>
              </a:rPr>
              <a:t>UNIX Tools is okay.</a:t>
            </a:r>
          </a:p>
        </p:txBody>
      </p:sp>
      <p:sp>
        <p:nvSpPr>
          <p:cNvPr id="15" name="Rectangle 13"/>
          <p:cNvSpPr>
            <a:spLocks noChangeArrowheads="1"/>
          </p:cNvSpPr>
          <p:nvPr/>
        </p:nvSpPr>
        <p:spPr bwMode="auto">
          <a:xfrm>
            <a:off x="5105400" y="6172200"/>
            <a:ext cx="10287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no match</a:t>
            </a:r>
          </a:p>
        </p:txBody>
      </p:sp>
      <p:sp>
        <p:nvSpPr>
          <p:cNvPr id="16" name="Rectangle 14"/>
          <p:cNvSpPr>
            <a:spLocks noChangeArrowheads="1"/>
          </p:cNvSpPr>
          <p:nvPr/>
        </p:nvSpPr>
        <p:spPr bwMode="auto">
          <a:xfrm>
            <a:off x="2438400" y="838200"/>
            <a:ext cx="1905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regular expression</a:t>
            </a:r>
          </a:p>
        </p:txBody>
      </p:sp>
      <p:sp>
        <p:nvSpPr>
          <p:cNvPr id="17" name="Line 15"/>
          <p:cNvSpPr>
            <a:spLocks noChangeShapeType="1"/>
          </p:cNvSpPr>
          <p:nvPr/>
        </p:nvSpPr>
        <p:spPr bwMode="auto">
          <a:xfrm>
            <a:off x="4343400" y="10668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5257800" y="762000"/>
            <a:ext cx="1447800" cy="609600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Text Box 17"/>
          <p:cNvSpPr txBox="1">
            <a:spLocks noChangeArrowheads="1"/>
          </p:cNvSpPr>
          <p:nvPr/>
        </p:nvSpPr>
        <p:spPr bwMode="auto">
          <a:xfrm>
            <a:off x="5257800" y="762000"/>
            <a:ext cx="1447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c k s</a:t>
            </a:r>
          </a:p>
        </p:txBody>
      </p:sp>
      <p:sp>
        <p:nvSpPr>
          <p:cNvPr id="20" name="Line 18"/>
          <p:cNvSpPr>
            <a:spLocks noChangeShapeType="1"/>
          </p:cNvSpPr>
          <p:nvPr/>
        </p:nvSpPr>
        <p:spPr bwMode="auto">
          <a:xfrm>
            <a:off x="5715000" y="7620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" name="Line 19"/>
          <p:cNvSpPr>
            <a:spLocks noChangeShapeType="1"/>
          </p:cNvSpPr>
          <p:nvPr/>
        </p:nvSpPr>
        <p:spPr bwMode="auto">
          <a:xfrm>
            <a:off x="6172200" y="7620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368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+mj-lt"/>
              </a:rPr>
              <a:t>Regular Expressions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10668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>
                <a:latin typeface="+mj-lt"/>
              </a:rPr>
              <a:t>A regular expression can match a string in more than one place.</a:t>
            </a:r>
          </a:p>
        </p:txBody>
      </p:sp>
      <p:sp>
        <p:nvSpPr>
          <p:cNvPr id="11268" name="Text Box 4"/>
          <p:cNvSpPr txBox="1">
            <a:spLocks noChangeArrowheads="1"/>
          </p:cNvSpPr>
          <p:nvPr/>
        </p:nvSpPr>
        <p:spPr bwMode="auto">
          <a:xfrm>
            <a:off x="1143000" y="4648200"/>
            <a:ext cx="6172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latin typeface="Courier New" charset="0"/>
              </a:rPr>
              <a:t>Scrapple from the apple.</a:t>
            </a:r>
          </a:p>
        </p:txBody>
      </p:sp>
      <p:sp>
        <p:nvSpPr>
          <p:cNvPr id="11269" name="Rectangle 5"/>
          <p:cNvSpPr>
            <a:spLocks noChangeArrowheads="1"/>
          </p:cNvSpPr>
          <p:nvPr/>
        </p:nvSpPr>
        <p:spPr bwMode="auto">
          <a:xfrm>
            <a:off x="1981200" y="4724400"/>
            <a:ext cx="12954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70" name="Rectangle 6"/>
          <p:cNvSpPr>
            <a:spLocks noChangeArrowheads="1"/>
          </p:cNvSpPr>
          <p:nvPr/>
        </p:nvSpPr>
        <p:spPr bwMode="auto">
          <a:xfrm>
            <a:off x="5638800" y="4724400"/>
            <a:ext cx="12954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71" name="Rectangle 7"/>
          <p:cNvSpPr>
            <a:spLocks noChangeArrowheads="1"/>
          </p:cNvSpPr>
          <p:nvPr/>
        </p:nvSpPr>
        <p:spPr bwMode="auto">
          <a:xfrm>
            <a:off x="2286000" y="5562600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 1</a:t>
            </a:r>
          </a:p>
        </p:txBody>
      </p:sp>
      <p:sp>
        <p:nvSpPr>
          <p:cNvPr id="11272" name="Rectangle 8"/>
          <p:cNvSpPr>
            <a:spLocks noChangeArrowheads="1"/>
          </p:cNvSpPr>
          <p:nvPr/>
        </p:nvSpPr>
        <p:spPr bwMode="auto">
          <a:xfrm>
            <a:off x="6019800" y="5562600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 2</a:t>
            </a:r>
          </a:p>
        </p:txBody>
      </p:sp>
      <p:sp>
        <p:nvSpPr>
          <p:cNvPr id="11273" name="Line 9"/>
          <p:cNvSpPr>
            <a:spLocks noChangeShapeType="1"/>
          </p:cNvSpPr>
          <p:nvPr/>
        </p:nvSpPr>
        <p:spPr bwMode="auto">
          <a:xfrm flipV="1">
            <a:off x="2667000" y="51816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74" name="Line 10"/>
          <p:cNvSpPr>
            <a:spLocks noChangeShapeType="1"/>
          </p:cNvSpPr>
          <p:nvPr/>
        </p:nvSpPr>
        <p:spPr bwMode="auto">
          <a:xfrm flipV="1">
            <a:off x="6400800" y="51816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75" name="Rectangle 11"/>
          <p:cNvSpPr>
            <a:spLocks noChangeArrowheads="1"/>
          </p:cNvSpPr>
          <p:nvPr/>
        </p:nvSpPr>
        <p:spPr bwMode="auto">
          <a:xfrm>
            <a:off x="2667000" y="3581400"/>
            <a:ext cx="1905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regular expression</a:t>
            </a:r>
          </a:p>
        </p:txBody>
      </p:sp>
      <p:sp>
        <p:nvSpPr>
          <p:cNvPr id="11276" name="Line 12"/>
          <p:cNvSpPr>
            <a:spLocks noChangeShapeType="1"/>
          </p:cNvSpPr>
          <p:nvPr/>
        </p:nvSpPr>
        <p:spPr bwMode="auto">
          <a:xfrm>
            <a:off x="4572000" y="38100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77" name="Rectangle 13"/>
          <p:cNvSpPr>
            <a:spLocks noChangeArrowheads="1"/>
          </p:cNvSpPr>
          <p:nvPr/>
        </p:nvSpPr>
        <p:spPr bwMode="auto">
          <a:xfrm>
            <a:off x="5410200" y="3505200"/>
            <a:ext cx="2438400" cy="609600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278" name="Text Box 14"/>
          <p:cNvSpPr txBox="1">
            <a:spLocks noChangeArrowheads="1"/>
          </p:cNvSpPr>
          <p:nvPr/>
        </p:nvSpPr>
        <p:spPr bwMode="auto">
          <a:xfrm>
            <a:off x="5410200" y="3505200"/>
            <a:ext cx="2438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a p p l e</a:t>
            </a:r>
          </a:p>
        </p:txBody>
      </p:sp>
      <p:sp>
        <p:nvSpPr>
          <p:cNvPr id="11279" name="Line 15"/>
          <p:cNvSpPr>
            <a:spLocks noChangeShapeType="1"/>
          </p:cNvSpPr>
          <p:nvPr/>
        </p:nvSpPr>
        <p:spPr bwMode="auto">
          <a:xfrm>
            <a:off x="5867400" y="3505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80" name="Line 16"/>
          <p:cNvSpPr>
            <a:spLocks noChangeShapeType="1"/>
          </p:cNvSpPr>
          <p:nvPr/>
        </p:nvSpPr>
        <p:spPr bwMode="auto">
          <a:xfrm>
            <a:off x="6324600" y="3505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81" name="Line 17"/>
          <p:cNvSpPr>
            <a:spLocks noChangeShapeType="1"/>
          </p:cNvSpPr>
          <p:nvPr/>
        </p:nvSpPr>
        <p:spPr bwMode="auto">
          <a:xfrm>
            <a:off x="6858000" y="3505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82" name="Line 18"/>
          <p:cNvSpPr>
            <a:spLocks noChangeShapeType="1"/>
          </p:cNvSpPr>
          <p:nvPr/>
        </p:nvSpPr>
        <p:spPr bwMode="auto">
          <a:xfrm>
            <a:off x="7315200" y="3505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3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+mj-lt"/>
              </a:rPr>
              <a:t>Regular Expressions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10668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>
                <a:latin typeface="+mj-lt"/>
              </a:rPr>
              <a:t>The </a:t>
            </a:r>
            <a:r>
              <a:rPr lang="en-US" dirty="0">
                <a:solidFill>
                  <a:schemeClr val="accent2"/>
                </a:solidFill>
                <a:latin typeface="+mj-lt"/>
              </a:rPr>
              <a:t>.</a:t>
            </a:r>
            <a:r>
              <a:rPr lang="en-US" dirty="0">
                <a:latin typeface="+mj-lt"/>
              </a:rPr>
              <a:t> regular expression can be used to match any character.</a:t>
            </a:r>
          </a:p>
        </p:txBody>
      </p:sp>
      <p:sp>
        <p:nvSpPr>
          <p:cNvPr id="12292" name="Text Box 4"/>
          <p:cNvSpPr txBox="1">
            <a:spLocks noChangeArrowheads="1"/>
          </p:cNvSpPr>
          <p:nvPr/>
        </p:nvSpPr>
        <p:spPr bwMode="auto">
          <a:xfrm>
            <a:off x="1600200" y="4495800"/>
            <a:ext cx="6172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 dirty="0">
                <a:latin typeface="Courier New" charset="0"/>
              </a:rPr>
              <a:t>For me to poop on.</a:t>
            </a:r>
          </a:p>
        </p:txBody>
      </p:sp>
      <p:sp>
        <p:nvSpPr>
          <p:cNvPr id="12293" name="Rectangle 5"/>
          <p:cNvSpPr>
            <a:spLocks noChangeArrowheads="1"/>
          </p:cNvSpPr>
          <p:nvPr/>
        </p:nvSpPr>
        <p:spPr bwMode="auto">
          <a:xfrm>
            <a:off x="1905000" y="4572000"/>
            <a:ext cx="7620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294" name="Rectangle 6"/>
          <p:cNvSpPr>
            <a:spLocks noChangeArrowheads="1"/>
          </p:cNvSpPr>
          <p:nvPr/>
        </p:nvSpPr>
        <p:spPr bwMode="auto">
          <a:xfrm>
            <a:off x="1828800" y="5410200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 1</a:t>
            </a:r>
          </a:p>
        </p:txBody>
      </p:sp>
      <p:sp>
        <p:nvSpPr>
          <p:cNvPr id="12295" name="Rectangle 7"/>
          <p:cNvSpPr>
            <a:spLocks noChangeArrowheads="1"/>
          </p:cNvSpPr>
          <p:nvPr/>
        </p:nvSpPr>
        <p:spPr bwMode="auto">
          <a:xfrm>
            <a:off x="4648200" y="5410200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 2</a:t>
            </a:r>
          </a:p>
        </p:txBody>
      </p:sp>
      <p:sp>
        <p:nvSpPr>
          <p:cNvPr id="12296" name="Line 8"/>
          <p:cNvSpPr>
            <a:spLocks noChangeShapeType="1"/>
          </p:cNvSpPr>
          <p:nvPr/>
        </p:nvSpPr>
        <p:spPr bwMode="auto">
          <a:xfrm flipV="1">
            <a:off x="2209800" y="50292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7" name="Line 9"/>
          <p:cNvSpPr>
            <a:spLocks noChangeShapeType="1"/>
          </p:cNvSpPr>
          <p:nvPr/>
        </p:nvSpPr>
        <p:spPr bwMode="auto">
          <a:xfrm flipV="1">
            <a:off x="5029200" y="50292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8" name="Rectangle 10"/>
          <p:cNvSpPr>
            <a:spLocks noChangeArrowheads="1"/>
          </p:cNvSpPr>
          <p:nvPr/>
        </p:nvSpPr>
        <p:spPr bwMode="auto">
          <a:xfrm>
            <a:off x="3124200" y="3429000"/>
            <a:ext cx="1905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regular expression</a:t>
            </a:r>
          </a:p>
        </p:txBody>
      </p:sp>
      <p:sp>
        <p:nvSpPr>
          <p:cNvPr id="12299" name="Line 11"/>
          <p:cNvSpPr>
            <a:spLocks noChangeShapeType="1"/>
          </p:cNvSpPr>
          <p:nvPr/>
        </p:nvSpPr>
        <p:spPr bwMode="auto">
          <a:xfrm>
            <a:off x="5029200" y="36576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00" name="Rectangle 12"/>
          <p:cNvSpPr>
            <a:spLocks noChangeArrowheads="1"/>
          </p:cNvSpPr>
          <p:nvPr/>
        </p:nvSpPr>
        <p:spPr bwMode="auto">
          <a:xfrm>
            <a:off x="5867400" y="3352800"/>
            <a:ext cx="1447800" cy="609600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301" name="Text Box 13"/>
          <p:cNvSpPr txBox="1">
            <a:spLocks noChangeArrowheads="1"/>
          </p:cNvSpPr>
          <p:nvPr/>
        </p:nvSpPr>
        <p:spPr bwMode="auto">
          <a:xfrm>
            <a:off x="5867400" y="3352800"/>
            <a:ext cx="1295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o </a:t>
            </a:r>
            <a:r>
              <a:rPr lang="en-US" sz="3200" b="1">
                <a:solidFill>
                  <a:schemeClr val="accent2"/>
                </a:solidFill>
                <a:latin typeface="Courier New" charset="0"/>
              </a:rPr>
              <a:t>.</a:t>
            </a: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   </a:t>
            </a:r>
          </a:p>
        </p:txBody>
      </p:sp>
      <p:sp>
        <p:nvSpPr>
          <p:cNvPr id="12302" name="Line 14"/>
          <p:cNvSpPr>
            <a:spLocks noChangeShapeType="1"/>
          </p:cNvSpPr>
          <p:nvPr/>
        </p:nvSpPr>
        <p:spPr bwMode="auto">
          <a:xfrm>
            <a:off x="63246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03" name="Line 15"/>
          <p:cNvSpPr>
            <a:spLocks noChangeShapeType="1"/>
          </p:cNvSpPr>
          <p:nvPr/>
        </p:nvSpPr>
        <p:spPr bwMode="auto">
          <a:xfrm>
            <a:off x="67818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04" name="Line 16"/>
          <p:cNvSpPr>
            <a:spLocks noChangeShapeType="1"/>
          </p:cNvSpPr>
          <p:nvPr/>
        </p:nvSpPr>
        <p:spPr bwMode="auto">
          <a:xfrm>
            <a:off x="7315200" y="33528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305" name="Rectangle 17"/>
          <p:cNvSpPr>
            <a:spLocks noChangeArrowheads="1"/>
          </p:cNvSpPr>
          <p:nvPr/>
        </p:nvSpPr>
        <p:spPr bwMode="auto">
          <a:xfrm>
            <a:off x="4648200" y="4572000"/>
            <a:ext cx="7620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63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+mj-lt"/>
              </a:rPr>
              <a:t>Character Classes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10668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>
                <a:latin typeface="+mj-lt"/>
              </a:rPr>
              <a:t>Character classes </a:t>
            </a:r>
            <a:r>
              <a:rPr lang="en-US" b="1" dirty="0">
                <a:solidFill>
                  <a:schemeClr val="accent2"/>
                </a:solidFill>
                <a:latin typeface="+mj-lt"/>
              </a:rPr>
              <a:t>[]</a:t>
            </a:r>
            <a:r>
              <a:rPr lang="en-US" dirty="0">
                <a:latin typeface="+mj-lt"/>
              </a:rPr>
              <a:t> can be used to match any specific set of characters.</a:t>
            </a:r>
          </a:p>
        </p:txBody>
      </p:sp>
      <p:sp>
        <p:nvSpPr>
          <p:cNvPr id="13316" name="Text Box 4"/>
          <p:cNvSpPr txBox="1">
            <a:spLocks noChangeArrowheads="1"/>
          </p:cNvSpPr>
          <p:nvPr/>
        </p:nvSpPr>
        <p:spPr bwMode="auto">
          <a:xfrm>
            <a:off x="990600" y="4724400"/>
            <a:ext cx="6172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latin typeface="Courier New" charset="0"/>
              </a:rPr>
              <a:t>beat a brat on a boat</a:t>
            </a:r>
          </a:p>
        </p:txBody>
      </p:sp>
      <p:sp>
        <p:nvSpPr>
          <p:cNvPr id="13317" name="Rectangle 5"/>
          <p:cNvSpPr>
            <a:spLocks noChangeArrowheads="1"/>
          </p:cNvSpPr>
          <p:nvPr/>
        </p:nvSpPr>
        <p:spPr bwMode="auto">
          <a:xfrm>
            <a:off x="1066800" y="4800600"/>
            <a:ext cx="9906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18" name="Rectangle 6"/>
          <p:cNvSpPr>
            <a:spLocks noChangeArrowheads="1"/>
          </p:cNvSpPr>
          <p:nvPr/>
        </p:nvSpPr>
        <p:spPr bwMode="auto">
          <a:xfrm>
            <a:off x="1219200" y="5638800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 1</a:t>
            </a:r>
          </a:p>
        </p:txBody>
      </p:sp>
      <p:sp>
        <p:nvSpPr>
          <p:cNvPr id="13319" name="Rectangle 7"/>
          <p:cNvSpPr>
            <a:spLocks noChangeArrowheads="1"/>
          </p:cNvSpPr>
          <p:nvPr/>
        </p:nvSpPr>
        <p:spPr bwMode="auto">
          <a:xfrm>
            <a:off x="2895600" y="5638800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 2</a:t>
            </a:r>
          </a:p>
        </p:txBody>
      </p:sp>
      <p:sp>
        <p:nvSpPr>
          <p:cNvPr id="13320" name="Line 8"/>
          <p:cNvSpPr>
            <a:spLocks noChangeShapeType="1"/>
          </p:cNvSpPr>
          <p:nvPr/>
        </p:nvSpPr>
        <p:spPr bwMode="auto">
          <a:xfrm flipV="1">
            <a:off x="1600200" y="52578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21" name="Line 9"/>
          <p:cNvSpPr>
            <a:spLocks noChangeShapeType="1"/>
          </p:cNvSpPr>
          <p:nvPr/>
        </p:nvSpPr>
        <p:spPr bwMode="auto">
          <a:xfrm flipV="1">
            <a:off x="3276600" y="52578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22" name="Rectangle 10"/>
          <p:cNvSpPr>
            <a:spLocks noChangeArrowheads="1"/>
          </p:cNvSpPr>
          <p:nvPr/>
        </p:nvSpPr>
        <p:spPr bwMode="auto">
          <a:xfrm>
            <a:off x="2514600" y="3657600"/>
            <a:ext cx="1905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regular expression</a:t>
            </a:r>
          </a:p>
        </p:txBody>
      </p:sp>
      <p:sp>
        <p:nvSpPr>
          <p:cNvPr id="13323" name="Line 11"/>
          <p:cNvSpPr>
            <a:spLocks noChangeShapeType="1"/>
          </p:cNvSpPr>
          <p:nvPr/>
        </p:nvSpPr>
        <p:spPr bwMode="auto">
          <a:xfrm>
            <a:off x="4419600" y="38862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24" name="Rectangle 12"/>
          <p:cNvSpPr>
            <a:spLocks noChangeArrowheads="1"/>
          </p:cNvSpPr>
          <p:nvPr/>
        </p:nvSpPr>
        <p:spPr bwMode="auto">
          <a:xfrm>
            <a:off x="5257800" y="3581400"/>
            <a:ext cx="2971800" cy="609600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25" name="Text Box 13"/>
          <p:cNvSpPr txBox="1">
            <a:spLocks noChangeArrowheads="1"/>
          </p:cNvSpPr>
          <p:nvPr/>
        </p:nvSpPr>
        <p:spPr bwMode="auto">
          <a:xfrm>
            <a:off x="5257800" y="3581400"/>
            <a:ext cx="3200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b</a:t>
            </a:r>
            <a:r>
              <a:rPr lang="en-US" sz="3200" b="1" dirty="0">
                <a:solidFill>
                  <a:srgbClr val="FF0000"/>
                </a:solidFill>
                <a:latin typeface="Courier New" charset="0"/>
              </a:rPr>
              <a:t> </a:t>
            </a:r>
            <a:r>
              <a:rPr lang="en-US" sz="3200" b="1" dirty="0">
                <a:solidFill>
                  <a:schemeClr val="accent2"/>
                </a:solidFill>
                <a:latin typeface="Courier New" charset="0"/>
              </a:rPr>
              <a:t>[</a:t>
            </a:r>
            <a:r>
              <a:rPr lang="en-US" sz="3200" b="1" dirty="0" err="1">
                <a:solidFill>
                  <a:schemeClr val="accent2"/>
                </a:solidFill>
                <a:latin typeface="Courier New" charset="0"/>
              </a:rPr>
              <a:t>eor</a:t>
            </a:r>
            <a:r>
              <a:rPr lang="en-US" sz="3200" b="1" dirty="0">
                <a:solidFill>
                  <a:schemeClr val="accent2"/>
                </a:solidFill>
                <a:latin typeface="Courier New" charset="0"/>
              </a:rPr>
              <a:t>]</a:t>
            </a:r>
            <a:r>
              <a:rPr lang="en-US" sz="3200" b="1" dirty="0">
                <a:solidFill>
                  <a:srgbClr val="FF0000"/>
                </a:solidFill>
                <a:latin typeface="Courier New" charset="0"/>
              </a:rPr>
              <a:t> 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a t</a:t>
            </a:r>
            <a:r>
              <a:rPr lang="en-US" sz="3200" b="1" dirty="0">
                <a:solidFill>
                  <a:srgbClr val="FF0000"/>
                </a:solidFill>
                <a:latin typeface="Courier New" charset="0"/>
              </a:rPr>
              <a:t>  </a:t>
            </a:r>
          </a:p>
        </p:txBody>
      </p:sp>
      <p:sp>
        <p:nvSpPr>
          <p:cNvPr id="13326" name="Line 14"/>
          <p:cNvSpPr>
            <a:spLocks noChangeShapeType="1"/>
          </p:cNvSpPr>
          <p:nvPr/>
        </p:nvSpPr>
        <p:spPr bwMode="auto">
          <a:xfrm>
            <a:off x="5715000" y="3581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27" name="Line 15"/>
          <p:cNvSpPr>
            <a:spLocks noChangeShapeType="1"/>
          </p:cNvSpPr>
          <p:nvPr/>
        </p:nvSpPr>
        <p:spPr bwMode="auto">
          <a:xfrm>
            <a:off x="7162800" y="3581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28" name="Line 16"/>
          <p:cNvSpPr>
            <a:spLocks noChangeShapeType="1"/>
          </p:cNvSpPr>
          <p:nvPr/>
        </p:nvSpPr>
        <p:spPr bwMode="auto">
          <a:xfrm>
            <a:off x="7696200" y="3581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29" name="Rectangle 17"/>
          <p:cNvSpPr>
            <a:spLocks noChangeArrowheads="1"/>
          </p:cNvSpPr>
          <p:nvPr/>
        </p:nvSpPr>
        <p:spPr bwMode="auto">
          <a:xfrm>
            <a:off x="2743200" y="4800600"/>
            <a:ext cx="10668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30" name="Rectangle 18"/>
          <p:cNvSpPr>
            <a:spLocks noChangeArrowheads="1"/>
          </p:cNvSpPr>
          <p:nvPr/>
        </p:nvSpPr>
        <p:spPr bwMode="auto">
          <a:xfrm>
            <a:off x="5181600" y="4800600"/>
            <a:ext cx="10668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331" name="Rectangle 19"/>
          <p:cNvSpPr>
            <a:spLocks noChangeArrowheads="1"/>
          </p:cNvSpPr>
          <p:nvPr/>
        </p:nvSpPr>
        <p:spPr bwMode="auto">
          <a:xfrm>
            <a:off x="5410200" y="5638800"/>
            <a:ext cx="914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 3</a:t>
            </a:r>
          </a:p>
        </p:txBody>
      </p:sp>
      <p:sp>
        <p:nvSpPr>
          <p:cNvPr id="13332" name="Line 20"/>
          <p:cNvSpPr>
            <a:spLocks noChangeShapeType="1"/>
          </p:cNvSpPr>
          <p:nvPr/>
        </p:nvSpPr>
        <p:spPr bwMode="auto">
          <a:xfrm flipV="1">
            <a:off x="5791200" y="52578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84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+mj-lt"/>
              </a:rPr>
              <a:t>Negated Character Classes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10668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>
                <a:latin typeface="+mj-lt"/>
              </a:rPr>
              <a:t>Character classes can be negated with the </a:t>
            </a:r>
            <a:r>
              <a:rPr lang="en-US" b="1" dirty="0">
                <a:solidFill>
                  <a:schemeClr val="accent2"/>
                </a:solidFill>
                <a:latin typeface="+mj-lt"/>
              </a:rPr>
              <a:t>[^]</a:t>
            </a:r>
            <a:r>
              <a:rPr lang="en-US" dirty="0">
                <a:latin typeface="+mj-lt"/>
              </a:rPr>
              <a:t> syntax.</a:t>
            </a:r>
          </a:p>
        </p:txBody>
      </p:sp>
      <p:sp>
        <p:nvSpPr>
          <p:cNvPr id="14340" name="Text Box 4"/>
          <p:cNvSpPr txBox="1">
            <a:spLocks noChangeArrowheads="1"/>
          </p:cNvSpPr>
          <p:nvPr/>
        </p:nvSpPr>
        <p:spPr bwMode="auto">
          <a:xfrm>
            <a:off x="990600" y="4724400"/>
            <a:ext cx="6172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latin typeface="Courier New" charset="0"/>
              </a:rPr>
              <a:t>beat a brat on a boat</a:t>
            </a:r>
          </a:p>
        </p:txBody>
      </p:sp>
      <p:sp>
        <p:nvSpPr>
          <p:cNvPr id="14341" name="Rectangle 5"/>
          <p:cNvSpPr>
            <a:spLocks noChangeArrowheads="1"/>
          </p:cNvSpPr>
          <p:nvPr/>
        </p:nvSpPr>
        <p:spPr bwMode="auto">
          <a:xfrm>
            <a:off x="2895600" y="5638800"/>
            <a:ext cx="742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</a:t>
            </a:r>
          </a:p>
        </p:txBody>
      </p:sp>
      <p:sp>
        <p:nvSpPr>
          <p:cNvPr id="14342" name="Line 6"/>
          <p:cNvSpPr>
            <a:spLocks noChangeShapeType="1"/>
          </p:cNvSpPr>
          <p:nvPr/>
        </p:nvSpPr>
        <p:spPr bwMode="auto">
          <a:xfrm flipV="1">
            <a:off x="3276600" y="52578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3" name="Rectangle 7"/>
          <p:cNvSpPr>
            <a:spLocks noChangeArrowheads="1"/>
          </p:cNvSpPr>
          <p:nvPr/>
        </p:nvSpPr>
        <p:spPr bwMode="auto">
          <a:xfrm>
            <a:off x="2514600" y="3657600"/>
            <a:ext cx="1905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regular expression</a:t>
            </a:r>
          </a:p>
        </p:txBody>
      </p:sp>
      <p:sp>
        <p:nvSpPr>
          <p:cNvPr id="14344" name="Line 8"/>
          <p:cNvSpPr>
            <a:spLocks noChangeShapeType="1"/>
          </p:cNvSpPr>
          <p:nvPr/>
        </p:nvSpPr>
        <p:spPr bwMode="auto">
          <a:xfrm>
            <a:off x="4419600" y="38862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5" name="Rectangle 9"/>
          <p:cNvSpPr>
            <a:spLocks noChangeArrowheads="1"/>
          </p:cNvSpPr>
          <p:nvPr/>
        </p:nvSpPr>
        <p:spPr bwMode="auto">
          <a:xfrm>
            <a:off x="5257800" y="3581400"/>
            <a:ext cx="2971800" cy="609600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46" name="Text Box 10"/>
          <p:cNvSpPr txBox="1">
            <a:spLocks noChangeArrowheads="1"/>
          </p:cNvSpPr>
          <p:nvPr/>
        </p:nvSpPr>
        <p:spPr bwMode="auto">
          <a:xfrm>
            <a:off x="5257800" y="3581400"/>
            <a:ext cx="3200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b</a:t>
            </a:r>
            <a:r>
              <a:rPr lang="en-US" sz="3200" b="1" dirty="0">
                <a:solidFill>
                  <a:srgbClr val="FF0000"/>
                </a:solidFill>
                <a:latin typeface="Courier New" charset="0"/>
              </a:rPr>
              <a:t> </a:t>
            </a:r>
            <a:r>
              <a:rPr lang="en-US" sz="3200" b="1" dirty="0">
                <a:solidFill>
                  <a:schemeClr val="accent2"/>
                </a:solidFill>
                <a:latin typeface="Courier New" charset="0"/>
              </a:rPr>
              <a:t>[^</a:t>
            </a:r>
            <a:r>
              <a:rPr lang="en-US" sz="3200" b="1" dirty="0" err="1">
                <a:solidFill>
                  <a:schemeClr val="accent2"/>
                </a:solidFill>
                <a:latin typeface="Courier New" charset="0"/>
              </a:rPr>
              <a:t>eo</a:t>
            </a:r>
            <a:r>
              <a:rPr lang="en-US" sz="3200" b="1" dirty="0">
                <a:solidFill>
                  <a:schemeClr val="accent2"/>
                </a:solidFill>
                <a:latin typeface="Courier New" charset="0"/>
              </a:rPr>
              <a:t>]</a:t>
            </a:r>
            <a:r>
              <a:rPr lang="en-US" sz="3200" b="1" dirty="0">
                <a:solidFill>
                  <a:srgbClr val="FF0000"/>
                </a:solidFill>
                <a:latin typeface="Courier New" charset="0"/>
              </a:rPr>
              <a:t> </a:t>
            </a:r>
            <a:r>
              <a:rPr lang="en-US" sz="3200" b="1" dirty="0">
                <a:latin typeface="Courier New" charset="0"/>
              </a:rPr>
              <a:t>a</a:t>
            </a:r>
            <a:r>
              <a:rPr lang="en-US" sz="3200" b="1" dirty="0">
                <a:solidFill>
                  <a:srgbClr val="FF0000"/>
                </a:solidFill>
                <a:latin typeface="Courier New" charset="0"/>
              </a:rPr>
              <a:t> </a:t>
            </a:r>
            <a:r>
              <a:rPr lang="en-US" sz="3200" b="1" dirty="0">
                <a:solidFill>
                  <a:srgbClr val="000000"/>
                </a:solidFill>
                <a:latin typeface="Courier New" charset="0"/>
              </a:rPr>
              <a:t>t</a:t>
            </a:r>
            <a:r>
              <a:rPr lang="en-US" sz="3200" b="1" dirty="0">
                <a:solidFill>
                  <a:srgbClr val="FF0000"/>
                </a:solidFill>
                <a:latin typeface="Courier New" charset="0"/>
              </a:rPr>
              <a:t>  </a:t>
            </a:r>
          </a:p>
        </p:txBody>
      </p:sp>
      <p:sp>
        <p:nvSpPr>
          <p:cNvPr id="14347" name="Line 11"/>
          <p:cNvSpPr>
            <a:spLocks noChangeShapeType="1"/>
          </p:cNvSpPr>
          <p:nvPr/>
        </p:nvSpPr>
        <p:spPr bwMode="auto">
          <a:xfrm>
            <a:off x="5715000" y="3581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8" name="Line 12"/>
          <p:cNvSpPr>
            <a:spLocks noChangeShapeType="1"/>
          </p:cNvSpPr>
          <p:nvPr/>
        </p:nvSpPr>
        <p:spPr bwMode="auto">
          <a:xfrm>
            <a:off x="7162800" y="3581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9" name="Line 13"/>
          <p:cNvSpPr>
            <a:spLocks noChangeShapeType="1"/>
          </p:cNvSpPr>
          <p:nvPr/>
        </p:nvSpPr>
        <p:spPr bwMode="auto">
          <a:xfrm>
            <a:off x="7696200" y="3581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0" name="Rectangle 14"/>
          <p:cNvSpPr>
            <a:spLocks noChangeArrowheads="1"/>
          </p:cNvSpPr>
          <p:nvPr/>
        </p:nvSpPr>
        <p:spPr bwMode="auto">
          <a:xfrm>
            <a:off x="2743200" y="4800600"/>
            <a:ext cx="10668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59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practice!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819" y="147430"/>
            <a:ext cx="1277449" cy="96438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200" y="1678712"/>
            <a:ext cx="802264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[</a:t>
            </a:r>
            <a:r>
              <a:rPr lang="en-US" dirty="0">
                <a:latin typeface="Courier New"/>
                <a:cs typeface="Courier New"/>
              </a:rPr>
              <a:t>serghei@login4 test]$ </a:t>
            </a:r>
            <a:r>
              <a:rPr lang="en-US" dirty="0" err="1">
                <a:latin typeface="Courier New"/>
                <a:cs typeface="Courier New"/>
              </a:rPr>
              <a:t>grep</a:t>
            </a:r>
            <a:r>
              <a:rPr lang="en-US" dirty="0">
                <a:latin typeface="Courier New"/>
                <a:cs typeface="Courier New"/>
              </a:rPr>
              <a:t> "b[</a:t>
            </a:r>
            <a:r>
              <a:rPr lang="en-US" dirty="0" err="1">
                <a:latin typeface="Courier New"/>
                <a:cs typeface="Courier New"/>
              </a:rPr>
              <a:t>eor</a:t>
            </a:r>
            <a:r>
              <a:rPr lang="en-US" dirty="0">
                <a:latin typeface="Courier New"/>
                <a:cs typeface="Courier New"/>
              </a:rPr>
              <a:t>]at" </a:t>
            </a:r>
            <a:r>
              <a:rPr lang="en-US" dirty="0" err="1">
                <a:latin typeface="Courier New"/>
                <a:cs typeface="Courier New"/>
              </a:rPr>
              <a:t>regex.txt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[</a:t>
            </a:r>
            <a:r>
              <a:rPr lang="en-US" dirty="0">
                <a:latin typeface="Courier New"/>
                <a:cs typeface="Courier New"/>
              </a:rPr>
              <a:t>serghei@login4 test]$ </a:t>
            </a:r>
            <a:r>
              <a:rPr lang="en-US" dirty="0" err="1">
                <a:latin typeface="Courier New"/>
                <a:cs typeface="Courier New"/>
              </a:rPr>
              <a:t>grep</a:t>
            </a:r>
            <a:r>
              <a:rPr lang="en-US" dirty="0">
                <a:latin typeface="Courier New"/>
                <a:cs typeface="Courier New"/>
              </a:rPr>
              <a:t> "</a:t>
            </a:r>
            <a:r>
              <a:rPr lang="en-US" dirty="0" err="1" smtClean="0">
                <a:latin typeface="Courier New"/>
                <a:cs typeface="Courier New"/>
              </a:rPr>
              <a:t>b.at</a:t>
            </a:r>
            <a:r>
              <a:rPr lang="en-US" dirty="0" smtClean="0">
                <a:latin typeface="Courier New"/>
                <a:cs typeface="Courier New"/>
              </a:rPr>
              <a:t>” </a:t>
            </a:r>
            <a:r>
              <a:rPr lang="en-US" dirty="0" err="1" smtClean="0">
                <a:latin typeface="Courier New"/>
                <a:cs typeface="Courier New"/>
              </a:rPr>
              <a:t>regex.txt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[</a:t>
            </a:r>
            <a:r>
              <a:rPr lang="en-US" dirty="0">
                <a:latin typeface="Courier New"/>
                <a:cs typeface="Courier New"/>
              </a:rPr>
              <a:t>serghei@login4 test]$ </a:t>
            </a:r>
            <a:r>
              <a:rPr lang="en-US" dirty="0" err="1">
                <a:latin typeface="Courier New"/>
                <a:cs typeface="Courier New"/>
              </a:rPr>
              <a:t>grep</a:t>
            </a:r>
            <a:r>
              <a:rPr lang="en-US" dirty="0">
                <a:latin typeface="Courier New"/>
                <a:cs typeface="Courier New"/>
              </a:rPr>
              <a:t> "b[^</a:t>
            </a:r>
            <a:r>
              <a:rPr lang="en-US" dirty="0" err="1">
                <a:latin typeface="Courier New"/>
                <a:cs typeface="Courier New"/>
              </a:rPr>
              <a:t>eor</a:t>
            </a:r>
            <a:r>
              <a:rPr lang="en-US" dirty="0">
                <a:latin typeface="Courier New"/>
                <a:cs typeface="Courier New"/>
              </a:rPr>
              <a:t>]at" </a:t>
            </a:r>
            <a:r>
              <a:rPr lang="en-US" dirty="0" err="1" smtClean="0">
                <a:latin typeface="Courier New"/>
                <a:cs typeface="Courier New"/>
              </a:rPr>
              <a:t>regex.txt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[</a:t>
            </a:r>
            <a:r>
              <a:rPr lang="en-US" dirty="0">
                <a:latin typeface="Courier New"/>
                <a:cs typeface="Courier New"/>
              </a:rPr>
              <a:t>serghei@login4 test]$ </a:t>
            </a:r>
            <a:r>
              <a:rPr lang="en-US" dirty="0" err="1">
                <a:latin typeface="Courier New"/>
                <a:cs typeface="Courier New"/>
              </a:rPr>
              <a:t>grep</a:t>
            </a:r>
            <a:r>
              <a:rPr lang="en-US" dirty="0">
                <a:latin typeface="Courier New"/>
                <a:cs typeface="Courier New"/>
              </a:rPr>
              <a:t> "b[^</a:t>
            </a:r>
            <a:r>
              <a:rPr lang="en-US" dirty="0" err="1">
                <a:latin typeface="Courier New"/>
                <a:cs typeface="Courier New"/>
              </a:rPr>
              <a:t>eor</a:t>
            </a:r>
            <a:r>
              <a:rPr lang="en-US" dirty="0">
                <a:latin typeface="Courier New"/>
                <a:cs typeface="Courier New"/>
              </a:rPr>
              <a:t>]" </a:t>
            </a:r>
            <a:r>
              <a:rPr lang="en-US" dirty="0" err="1">
                <a:latin typeface="Courier New"/>
                <a:cs typeface="Courier New"/>
              </a:rPr>
              <a:t>regex.txt</a:t>
            </a:r>
            <a:endParaRPr lang="en-US" dirty="0">
              <a:latin typeface="Courier New"/>
              <a:cs typeface="Courier New"/>
            </a:endParaRP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6415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" y="93855"/>
            <a:ext cx="6794500" cy="1143000"/>
          </a:xfrm>
        </p:spPr>
        <p:txBody>
          <a:bodyPr/>
          <a:lstStyle/>
          <a:p>
            <a:r>
              <a:rPr lang="en-US" dirty="0" smtClean="0"/>
              <a:t>Copy the working </a:t>
            </a:r>
            <a:r>
              <a:rPr lang="en-US" dirty="0" smtClean="0"/>
              <a:t>materials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158" y="1236855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[serghei@login2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code]$ </a:t>
            </a:r>
            <a:r>
              <a:rPr lang="en-US" sz="2400" b="1" dirty="0" err="1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2400" b="1" dirty="0">
                <a:latin typeface="Courier New" charset="0"/>
                <a:ea typeface="Courier New" charset="0"/>
                <a:cs typeface="Courier New" charset="0"/>
              </a:rPr>
              <a:t> clone 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github.com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/QCB-</a:t>
            </a:r>
            <a:r>
              <a:rPr lang="en-US" sz="2400" dirty="0" err="1" smtClean="0">
                <a:latin typeface="Courier New" charset="0"/>
                <a:ea typeface="Courier New" charset="0"/>
                <a:cs typeface="Courier New" charset="0"/>
              </a:rPr>
              <a:t>Collaboratory</a:t>
            </a:r>
            <a:r>
              <a:rPr lang="en-US" sz="2400" dirty="0" smtClean="0">
                <a:latin typeface="Courier New" charset="0"/>
                <a:ea typeface="Courier New" charset="0"/>
                <a:cs typeface="Courier New" charset="0"/>
              </a:rPr>
              <a:t>/W1.UNIX.command.line.git</a:t>
            </a:r>
          </a:p>
          <a:p>
            <a:pPr marL="0" indent="0">
              <a:buNone/>
            </a:pPr>
            <a:endParaRPr lang="en-US" sz="2400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Initialized empty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repository in /u/home/b/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brigitta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/code/W1.UNIX.command.line/.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/</a:t>
            </a:r>
          </a:p>
          <a:p>
            <a:pPr marL="0" indent="0">
              <a:buNone/>
            </a:pP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remote: Counting objects: 88, done.</a:t>
            </a:r>
          </a:p>
          <a:p>
            <a:pPr marL="0" indent="0">
              <a:buNone/>
            </a:pP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remote: Compressing objects: 100% (5/5), done.</a:t>
            </a:r>
          </a:p>
          <a:p>
            <a:pPr marL="0" indent="0">
              <a:buNone/>
            </a:pP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remote: Total 88 (delta 0), reused 7 (delta 0), pack-reused 79</a:t>
            </a:r>
          </a:p>
          <a:p>
            <a:pPr marL="0" indent="0">
              <a:buNone/>
            </a:pP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Unpacking objects: 100% (88/88), done.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2150" y="322455"/>
            <a:ext cx="1981200" cy="914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906" y="4922452"/>
            <a:ext cx="6601995" cy="1490363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H="1">
            <a:off x="6641432" y="4620637"/>
            <a:ext cx="1099218" cy="11927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106906" y="4435971"/>
            <a:ext cx="72757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https://</a:t>
            </a:r>
            <a:r>
              <a:rPr lang="en-US" b="1" dirty="0" err="1"/>
              <a:t>github.com</a:t>
            </a:r>
            <a:r>
              <a:rPr lang="en-US" b="1" dirty="0"/>
              <a:t>/QCB-</a:t>
            </a:r>
            <a:r>
              <a:rPr lang="en-US" b="1" dirty="0" err="1"/>
              <a:t>Collaboratory</a:t>
            </a:r>
            <a:r>
              <a:rPr lang="en-US" b="1" dirty="0"/>
              <a:t>/W1.UNIX.command.line.git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930315" y="6412815"/>
            <a:ext cx="70184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hlinkClick r:id="rId4"/>
              </a:rPr>
              <a:t>https://qcb.ucla.edu/collaboratory/workshops/introtounix</a:t>
            </a:r>
            <a:r>
              <a:rPr lang="en-US" sz="1600" dirty="0" smtClean="0">
                <a:hlinkClick r:id="rId4"/>
              </a:rPr>
              <a:t>/</a:t>
            </a:r>
            <a:r>
              <a:rPr lang="en-US" sz="1600" dirty="0" smtClean="0"/>
              <a:t>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0372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+mj-lt"/>
              </a:rPr>
              <a:t>More About Character Classes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676400"/>
            <a:ext cx="7772400" cy="5181600"/>
          </a:xfrm>
        </p:spPr>
        <p:txBody>
          <a:bodyPr/>
          <a:lstStyle/>
          <a:p>
            <a:pPr lvl="1" eaLnBrk="1" hangingPunct="1"/>
            <a:r>
              <a:rPr lang="en-US" sz="2400" b="1" dirty="0">
                <a:solidFill>
                  <a:schemeClr val="accent2"/>
                </a:solidFill>
                <a:latin typeface="+mj-lt"/>
              </a:rPr>
              <a:t>[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aeiou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]</a:t>
            </a:r>
            <a:r>
              <a:rPr lang="en-US" sz="2400" dirty="0">
                <a:latin typeface="+mj-lt"/>
              </a:rPr>
              <a:t> will match any of the characters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a</a:t>
            </a:r>
            <a:r>
              <a:rPr lang="en-US" sz="2400" dirty="0">
                <a:latin typeface="+mj-lt"/>
              </a:rPr>
              <a:t>,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e</a:t>
            </a:r>
            <a:r>
              <a:rPr lang="en-US" sz="2400" dirty="0">
                <a:latin typeface="+mj-lt"/>
              </a:rPr>
              <a:t>,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i</a:t>
            </a:r>
            <a:r>
              <a:rPr lang="en-US" sz="2400" dirty="0">
                <a:latin typeface="+mj-lt"/>
              </a:rPr>
              <a:t>,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o</a:t>
            </a:r>
            <a:r>
              <a:rPr lang="en-US" sz="2400" dirty="0">
                <a:latin typeface="+mj-lt"/>
              </a:rPr>
              <a:t>, or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u</a:t>
            </a:r>
            <a:endParaRPr lang="en-US" sz="2400" dirty="0">
              <a:latin typeface="+mj-lt"/>
            </a:endParaRPr>
          </a:p>
          <a:p>
            <a:pPr lvl="1" eaLnBrk="1" hangingPunct="1"/>
            <a:r>
              <a:rPr lang="en-US" sz="2400" b="1" dirty="0">
                <a:solidFill>
                  <a:schemeClr val="accent2"/>
                </a:solidFill>
                <a:latin typeface="+mj-lt"/>
              </a:rPr>
              <a:t>[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kK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]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orn</a:t>
            </a:r>
            <a:r>
              <a:rPr lang="en-US" sz="2400" dirty="0">
                <a:latin typeface="+mj-lt"/>
              </a:rPr>
              <a:t> will match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korn</a:t>
            </a:r>
            <a:r>
              <a:rPr lang="en-US" sz="2400" dirty="0">
                <a:latin typeface="+mj-lt"/>
              </a:rPr>
              <a:t> or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Korn</a:t>
            </a:r>
            <a:endParaRPr lang="en-US" sz="2400" dirty="0">
              <a:latin typeface="+mj-lt"/>
            </a:endParaRPr>
          </a:p>
          <a:p>
            <a:pPr eaLnBrk="1" hangingPunct="1"/>
            <a:r>
              <a:rPr lang="en-US" sz="2800" dirty="0">
                <a:latin typeface="+mj-lt"/>
              </a:rPr>
              <a:t>Ranges can also be specified in character classes</a:t>
            </a:r>
          </a:p>
          <a:p>
            <a:pPr lvl="1" eaLnBrk="1" hangingPunct="1"/>
            <a:r>
              <a:rPr lang="en-US" sz="2400" b="1" dirty="0">
                <a:solidFill>
                  <a:schemeClr val="accent2"/>
                </a:solidFill>
                <a:latin typeface="+mj-lt"/>
              </a:rPr>
              <a:t>[1-9]</a:t>
            </a:r>
            <a:r>
              <a:rPr lang="en-US" sz="2400" dirty="0">
                <a:latin typeface="+mj-lt"/>
              </a:rPr>
              <a:t> is the same as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[123456789]</a:t>
            </a:r>
            <a:endParaRPr lang="en-US" sz="2400" b="1" dirty="0">
              <a:latin typeface="+mj-lt"/>
            </a:endParaRPr>
          </a:p>
          <a:p>
            <a:pPr lvl="1" eaLnBrk="1" hangingPunct="1"/>
            <a:r>
              <a:rPr lang="en-US" sz="2400" b="1" dirty="0">
                <a:solidFill>
                  <a:schemeClr val="accent2"/>
                </a:solidFill>
                <a:latin typeface="+mj-lt"/>
              </a:rPr>
              <a:t>[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abcde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]</a:t>
            </a:r>
            <a:r>
              <a:rPr lang="en-US" sz="2400" dirty="0">
                <a:latin typeface="+mj-lt"/>
              </a:rPr>
              <a:t> is equivalent to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[a-e]</a:t>
            </a:r>
            <a:endParaRPr lang="en-US" sz="2400" b="1" dirty="0">
              <a:latin typeface="+mj-lt"/>
            </a:endParaRPr>
          </a:p>
          <a:p>
            <a:pPr lvl="1" eaLnBrk="1" hangingPunct="1"/>
            <a:r>
              <a:rPr lang="en-US" sz="2400" dirty="0">
                <a:latin typeface="+mj-lt"/>
              </a:rPr>
              <a:t>You can also combine multiple ranges</a:t>
            </a:r>
          </a:p>
          <a:p>
            <a:pPr lvl="2" eaLnBrk="1" hangingPunct="1"/>
            <a:r>
              <a:rPr lang="en-US" b="1" dirty="0">
                <a:solidFill>
                  <a:schemeClr val="accent2"/>
                </a:solidFill>
                <a:latin typeface="+mj-lt"/>
              </a:rPr>
              <a:t>[abcde123456789]</a:t>
            </a:r>
            <a:r>
              <a:rPr lang="en-US" sz="2000" dirty="0">
                <a:latin typeface="+mj-lt"/>
              </a:rPr>
              <a:t> is equivalent to </a:t>
            </a:r>
            <a:r>
              <a:rPr lang="en-US" b="1" dirty="0">
                <a:solidFill>
                  <a:schemeClr val="accent2"/>
                </a:solidFill>
                <a:latin typeface="+mj-lt"/>
              </a:rPr>
              <a:t>[a-e1-9]</a:t>
            </a:r>
            <a:endParaRPr lang="en-US" sz="2000" b="1" dirty="0">
              <a:latin typeface="+mj-lt"/>
            </a:endParaRPr>
          </a:p>
          <a:p>
            <a:pPr lvl="1" eaLnBrk="1" hangingPunct="1"/>
            <a:r>
              <a:rPr lang="en-US" sz="2400" dirty="0">
                <a:latin typeface="+mj-lt"/>
              </a:rPr>
              <a:t>Note that the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-</a:t>
            </a:r>
            <a:r>
              <a:rPr lang="en-US" sz="2400" dirty="0">
                <a:latin typeface="+mj-lt"/>
              </a:rPr>
              <a:t> character has a special meaning in a character class </a:t>
            </a:r>
            <a:r>
              <a:rPr lang="en-US" sz="2400" b="1" i="1" dirty="0">
                <a:latin typeface="+mj-lt"/>
              </a:rPr>
              <a:t>but only</a:t>
            </a:r>
            <a:r>
              <a:rPr lang="en-US" sz="2400" dirty="0">
                <a:latin typeface="+mj-lt"/>
              </a:rPr>
              <a:t> if it is used within a range,</a:t>
            </a:r>
            <a:br>
              <a:rPr lang="en-US" sz="2400" dirty="0">
                <a:latin typeface="+mj-lt"/>
              </a:rPr>
            </a:br>
            <a:r>
              <a:rPr lang="en-US" sz="2400" b="1" dirty="0">
                <a:solidFill>
                  <a:schemeClr val="accent2"/>
                </a:solidFill>
                <a:latin typeface="+mj-lt"/>
              </a:rPr>
              <a:t>[-123]</a:t>
            </a:r>
            <a:r>
              <a:rPr lang="en-US" sz="2400" dirty="0">
                <a:latin typeface="+mj-lt"/>
              </a:rPr>
              <a:t> would match the characters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-</a:t>
            </a:r>
            <a:r>
              <a:rPr lang="en-US" sz="2400" dirty="0">
                <a:latin typeface="+mj-lt"/>
              </a:rPr>
              <a:t>,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400" dirty="0">
                <a:latin typeface="+mj-lt"/>
              </a:rPr>
              <a:t>,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2</a:t>
            </a:r>
            <a:r>
              <a:rPr lang="en-US" sz="2400" dirty="0">
                <a:latin typeface="+mj-lt"/>
              </a:rPr>
              <a:t>, or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3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832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Alphanumeric characters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A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lphabetic characters 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[a-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zA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-Z] 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1"/>
            <a:r>
              <a:rPr lang="en-US" b="1" dirty="0" smtClean="0">
                <a:solidFill>
                  <a:srgbClr val="000000"/>
                </a:solidFill>
                <a:latin typeface="Courier New"/>
                <a:cs typeface="Courier New"/>
              </a:rPr>
              <a:t>[[:alpha:]]      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Digits</a:t>
            </a:r>
          </a:p>
          <a:p>
            <a:pPr lvl="1"/>
            <a:r>
              <a:rPr lang="en-US" b="1" dirty="0">
                <a:solidFill>
                  <a:srgbClr val="000000"/>
                </a:solidFill>
                <a:latin typeface="Courier New"/>
                <a:cs typeface="Courier New"/>
              </a:rPr>
              <a:t>[0-9</a:t>
            </a:r>
            <a:r>
              <a:rPr lang="en-US" b="1" dirty="0" smtClean="0">
                <a:solidFill>
                  <a:srgbClr val="000000"/>
                </a:solidFill>
                <a:latin typeface="Courier New"/>
                <a:cs typeface="Courier New"/>
              </a:rPr>
              <a:t>]</a:t>
            </a:r>
            <a:endParaRPr lang="en-US" b="1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[[:digit:]]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A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lphanumeric characters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[a-zA-Z0-9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] </a:t>
            </a:r>
          </a:p>
          <a:p>
            <a:pPr lvl="1"/>
            <a:r>
              <a:rPr lang="en-US" b="1" dirty="0" smtClean="0">
                <a:solidFill>
                  <a:srgbClr val="000000"/>
                </a:solidFill>
                <a:latin typeface="Courier New"/>
                <a:cs typeface="Courier New"/>
              </a:rPr>
              <a:t>[[:</a:t>
            </a:r>
            <a:r>
              <a:rPr lang="en-US" b="1" dirty="0" err="1" smtClean="0">
                <a:solidFill>
                  <a:srgbClr val="000000"/>
                </a:solidFill>
                <a:latin typeface="Courier New"/>
                <a:cs typeface="Courier New"/>
              </a:rPr>
              <a:t>alnum</a:t>
            </a:r>
            <a:r>
              <a:rPr lang="en-US" b="1" dirty="0" smtClean="0">
                <a:solidFill>
                  <a:srgbClr val="000000"/>
                </a:solidFill>
                <a:latin typeface="Courier New"/>
                <a:cs typeface="Courier New"/>
              </a:rPr>
              <a:t>:]]  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0959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+mj-lt"/>
              </a:rPr>
              <a:t>Anchors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721454"/>
            <a:ext cx="7772400" cy="4310411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+mj-lt"/>
              </a:rPr>
              <a:t>Anchors are used to match at the beginning or end of a line (or both).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sz="2800" b="1" dirty="0">
                <a:solidFill>
                  <a:schemeClr val="accent2"/>
                </a:solidFill>
                <a:latin typeface="+mj-lt"/>
              </a:rPr>
              <a:t>^</a:t>
            </a:r>
            <a:r>
              <a:rPr lang="en-US" sz="2800" dirty="0">
                <a:latin typeface="+mj-lt"/>
              </a:rPr>
              <a:t> means beginning of the line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sz="2800" b="1" dirty="0">
                <a:solidFill>
                  <a:schemeClr val="accent2"/>
                </a:solidFill>
                <a:latin typeface="+mj-lt"/>
              </a:rPr>
              <a:t>$</a:t>
            </a:r>
            <a:r>
              <a:rPr lang="en-US" sz="2800" dirty="0">
                <a:latin typeface="+mj-lt"/>
              </a:rPr>
              <a:t> means end of the </a:t>
            </a:r>
            <a:r>
              <a:rPr lang="en-US" sz="2800" dirty="0" smtClean="0">
                <a:latin typeface="+mj-lt"/>
              </a:rPr>
              <a:t>line</a:t>
            </a:r>
          </a:p>
        </p:txBody>
      </p:sp>
    </p:spTree>
    <p:extLst>
      <p:ext uri="{BB962C8B-B14F-4D97-AF65-F5344CB8AC3E}">
        <p14:creationId xmlns:p14="http://schemas.microsoft.com/office/powerpoint/2010/main" val="287860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2"/>
          <p:cNvSpPr txBox="1">
            <a:spLocks noChangeArrowheads="1"/>
          </p:cNvSpPr>
          <p:nvPr/>
        </p:nvSpPr>
        <p:spPr bwMode="auto">
          <a:xfrm>
            <a:off x="914400" y="1905000"/>
            <a:ext cx="6172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latin typeface="Courier New" charset="0"/>
              </a:rPr>
              <a:t>beat a brat on a boat</a:t>
            </a:r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990600" y="1981200"/>
            <a:ext cx="9906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36" name="Rectangle 4"/>
          <p:cNvSpPr>
            <a:spLocks noChangeArrowheads="1"/>
          </p:cNvSpPr>
          <p:nvPr/>
        </p:nvSpPr>
        <p:spPr bwMode="auto">
          <a:xfrm>
            <a:off x="1143000" y="2819400"/>
            <a:ext cx="742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</a:t>
            </a:r>
          </a:p>
        </p:txBody>
      </p:sp>
      <p:sp>
        <p:nvSpPr>
          <p:cNvPr id="18437" name="Line 5"/>
          <p:cNvSpPr>
            <a:spLocks noChangeShapeType="1"/>
          </p:cNvSpPr>
          <p:nvPr/>
        </p:nvSpPr>
        <p:spPr bwMode="auto">
          <a:xfrm flipV="1">
            <a:off x="1524000" y="24384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38" name="Rectangle 6"/>
          <p:cNvSpPr>
            <a:spLocks noChangeArrowheads="1"/>
          </p:cNvSpPr>
          <p:nvPr/>
        </p:nvSpPr>
        <p:spPr bwMode="auto">
          <a:xfrm>
            <a:off x="1219200" y="914400"/>
            <a:ext cx="1905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regular expression</a:t>
            </a:r>
          </a:p>
        </p:txBody>
      </p:sp>
      <p:sp>
        <p:nvSpPr>
          <p:cNvPr id="18439" name="Line 7"/>
          <p:cNvSpPr>
            <a:spLocks noChangeShapeType="1"/>
          </p:cNvSpPr>
          <p:nvPr/>
        </p:nvSpPr>
        <p:spPr bwMode="auto">
          <a:xfrm>
            <a:off x="3124200" y="11430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40" name="Rectangle 8"/>
          <p:cNvSpPr>
            <a:spLocks noChangeArrowheads="1"/>
          </p:cNvSpPr>
          <p:nvPr/>
        </p:nvSpPr>
        <p:spPr bwMode="auto">
          <a:xfrm>
            <a:off x="4114800" y="838200"/>
            <a:ext cx="3429000" cy="609600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1" name="Text Box 9"/>
          <p:cNvSpPr txBox="1">
            <a:spLocks noChangeArrowheads="1"/>
          </p:cNvSpPr>
          <p:nvPr/>
        </p:nvSpPr>
        <p:spPr bwMode="auto">
          <a:xfrm>
            <a:off x="4114800" y="838200"/>
            <a:ext cx="3657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solidFill>
                  <a:schemeClr val="accent2"/>
                </a:solidFill>
                <a:latin typeface="Courier New" charset="0"/>
              </a:rPr>
              <a:t>^</a:t>
            </a: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 b </a:t>
            </a:r>
            <a:r>
              <a:rPr lang="en-US" sz="3200" b="1">
                <a:solidFill>
                  <a:schemeClr val="accent2"/>
                </a:solidFill>
                <a:latin typeface="Courier New" charset="0"/>
              </a:rPr>
              <a:t>[eor]</a:t>
            </a: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 a t  </a:t>
            </a:r>
          </a:p>
        </p:txBody>
      </p:sp>
      <p:sp>
        <p:nvSpPr>
          <p:cNvPr id="18442" name="Line 10"/>
          <p:cNvSpPr>
            <a:spLocks noChangeShapeType="1"/>
          </p:cNvSpPr>
          <p:nvPr/>
        </p:nvSpPr>
        <p:spPr bwMode="auto">
          <a:xfrm>
            <a:off x="5029200" y="838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43" name="Line 11"/>
          <p:cNvSpPr>
            <a:spLocks noChangeShapeType="1"/>
          </p:cNvSpPr>
          <p:nvPr/>
        </p:nvSpPr>
        <p:spPr bwMode="auto">
          <a:xfrm>
            <a:off x="6477000" y="838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44" name="Line 12"/>
          <p:cNvSpPr>
            <a:spLocks noChangeShapeType="1"/>
          </p:cNvSpPr>
          <p:nvPr/>
        </p:nvSpPr>
        <p:spPr bwMode="auto">
          <a:xfrm>
            <a:off x="7010400" y="838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45" name="Line 13"/>
          <p:cNvSpPr>
            <a:spLocks noChangeShapeType="1"/>
          </p:cNvSpPr>
          <p:nvPr/>
        </p:nvSpPr>
        <p:spPr bwMode="auto">
          <a:xfrm>
            <a:off x="4572000" y="838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46" name="Rectangle 14"/>
          <p:cNvSpPr>
            <a:spLocks noChangeArrowheads="1"/>
          </p:cNvSpPr>
          <p:nvPr/>
        </p:nvSpPr>
        <p:spPr bwMode="auto">
          <a:xfrm>
            <a:off x="914400" y="3657600"/>
            <a:ext cx="1905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regular expression</a:t>
            </a:r>
          </a:p>
        </p:txBody>
      </p:sp>
      <p:sp>
        <p:nvSpPr>
          <p:cNvPr id="18447" name="Line 15"/>
          <p:cNvSpPr>
            <a:spLocks noChangeShapeType="1"/>
          </p:cNvSpPr>
          <p:nvPr/>
        </p:nvSpPr>
        <p:spPr bwMode="auto">
          <a:xfrm>
            <a:off x="2819400" y="38862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48" name="Rectangle 16"/>
          <p:cNvSpPr>
            <a:spLocks noChangeArrowheads="1"/>
          </p:cNvSpPr>
          <p:nvPr/>
        </p:nvSpPr>
        <p:spPr bwMode="auto">
          <a:xfrm>
            <a:off x="3810000" y="3581400"/>
            <a:ext cx="3429000" cy="609600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9" name="Text Box 17"/>
          <p:cNvSpPr txBox="1">
            <a:spLocks noChangeArrowheads="1"/>
          </p:cNvSpPr>
          <p:nvPr/>
        </p:nvSpPr>
        <p:spPr bwMode="auto">
          <a:xfrm>
            <a:off x="3810000" y="3581400"/>
            <a:ext cx="3657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b </a:t>
            </a:r>
            <a:r>
              <a:rPr lang="en-US" sz="3200" b="1">
                <a:solidFill>
                  <a:schemeClr val="accent2"/>
                </a:solidFill>
                <a:latin typeface="Courier New" charset="0"/>
              </a:rPr>
              <a:t>[eor]</a:t>
            </a: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 a t </a:t>
            </a:r>
            <a:r>
              <a:rPr lang="en-US" sz="3200" b="1">
                <a:solidFill>
                  <a:schemeClr val="accent2"/>
                </a:solidFill>
                <a:latin typeface="Courier New" charset="0"/>
              </a:rPr>
              <a:t>$</a:t>
            </a: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 </a:t>
            </a:r>
          </a:p>
        </p:txBody>
      </p:sp>
      <p:sp>
        <p:nvSpPr>
          <p:cNvPr id="18450" name="Line 18"/>
          <p:cNvSpPr>
            <a:spLocks noChangeShapeType="1"/>
          </p:cNvSpPr>
          <p:nvPr/>
        </p:nvSpPr>
        <p:spPr bwMode="auto">
          <a:xfrm>
            <a:off x="5715000" y="3581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51" name="Line 19"/>
          <p:cNvSpPr>
            <a:spLocks noChangeShapeType="1"/>
          </p:cNvSpPr>
          <p:nvPr/>
        </p:nvSpPr>
        <p:spPr bwMode="auto">
          <a:xfrm>
            <a:off x="6172200" y="3581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52" name="Line 20"/>
          <p:cNvSpPr>
            <a:spLocks noChangeShapeType="1"/>
          </p:cNvSpPr>
          <p:nvPr/>
        </p:nvSpPr>
        <p:spPr bwMode="auto">
          <a:xfrm>
            <a:off x="6705600" y="3581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53" name="Line 21"/>
          <p:cNvSpPr>
            <a:spLocks noChangeShapeType="1"/>
          </p:cNvSpPr>
          <p:nvPr/>
        </p:nvSpPr>
        <p:spPr bwMode="auto">
          <a:xfrm>
            <a:off x="4267200" y="3581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54" name="Text Box 22"/>
          <p:cNvSpPr txBox="1">
            <a:spLocks noChangeArrowheads="1"/>
          </p:cNvSpPr>
          <p:nvPr/>
        </p:nvSpPr>
        <p:spPr bwMode="auto">
          <a:xfrm>
            <a:off x="1143000" y="4495800"/>
            <a:ext cx="6172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latin typeface="Courier New" charset="0"/>
              </a:rPr>
              <a:t>beat a brat on a boat</a:t>
            </a:r>
          </a:p>
        </p:txBody>
      </p:sp>
      <p:sp>
        <p:nvSpPr>
          <p:cNvPr id="18455" name="Rectangle 23"/>
          <p:cNvSpPr>
            <a:spLocks noChangeArrowheads="1"/>
          </p:cNvSpPr>
          <p:nvPr/>
        </p:nvSpPr>
        <p:spPr bwMode="auto">
          <a:xfrm>
            <a:off x="5334000" y="4572000"/>
            <a:ext cx="9906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6" name="Rectangle 24"/>
          <p:cNvSpPr>
            <a:spLocks noChangeArrowheads="1"/>
          </p:cNvSpPr>
          <p:nvPr/>
        </p:nvSpPr>
        <p:spPr bwMode="auto">
          <a:xfrm>
            <a:off x="5486400" y="5410200"/>
            <a:ext cx="742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</a:t>
            </a:r>
          </a:p>
        </p:txBody>
      </p:sp>
      <p:sp>
        <p:nvSpPr>
          <p:cNvPr id="18457" name="Line 25"/>
          <p:cNvSpPr>
            <a:spLocks noChangeShapeType="1"/>
          </p:cNvSpPr>
          <p:nvPr/>
        </p:nvSpPr>
        <p:spPr bwMode="auto">
          <a:xfrm flipV="1">
            <a:off x="5867400" y="50292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58" name="Line 26"/>
          <p:cNvSpPr>
            <a:spLocks noChangeShapeType="1"/>
          </p:cNvSpPr>
          <p:nvPr/>
        </p:nvSpPr>
        <p:spPr bwMode="auto">
          <a:xfrm>
            <a:off x="381000" y="3276600"/>
            <a:ext cx="815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59" name="Line 27"/>
          <p:cNvSpPr>
            <a:spLocks noChangeShapeType="1"/>
          </p:cNvSpPr>
          <p:nvPr/>
        </p:nvSpPr>
        <p:spPr bwMode="auto">
          <a:xfrm>
            <a:off x="304800" y="5943600"/>
            <a:ext cx="815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60" name="Text Box 28"/>
          <p:cNvSpPr txBox="1">
            <a:spLocks noChangeArrowheads="1"/>
          </p:cNvSpPr>
          <p:nvPr/>
        </p:nvSpPr>
        <p:spPr bwMode="auto">
          <a:xfrm>
            <a:off x="5638800" y="617220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b="1">
                <a:solidFill>
                  <a:schemeClr val="accent2"/>
                </a:solidFill>
                <a:latin typeface="Courier New" charset="0"/>
              </a:rPr>
              <a:t>^$</a:t>
            </a:r>
          </a:p>
        </p:txBody>
      </p:sp>
      <p:sp>
        <p:nvSpPr>
          <p:cNvPr id="18461" name="Text Box 29"/>
          <p:cNvSpPr txBox="1">
            <a:spLocks noChangeArrowheads="1"/>
          </p:cNvSpPr>
          <p:nvPr/>
        </p:nvSpPr>
        <p:spPr bwMode="auto">
          <a:xfrm>
            <a:off x="2743200" y="6172200"/>
            <a:ext cx="137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b="1">
                <a:solidFill>
                  <a:schemeClr val="accent2"/>
                </a:solidFill>
                <a:latin typeface="Courier New" charset="0"/>
              </a:rPr>
              <a:t>^word$</a:t>
            </a:r>
          </a:p>
        </p:txBody>
      </p:sp>
    </p:spTree>
    <p:extLst>
      <p:ext uri="{BB962C8B-B14F-4D97-AF65-F5344CB8AC3E}">
        <p14:creationId xmlns:p14="http://schemas.microsoft.com/office/powerpoint/2010/main" val="292697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Let’s practice!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819" y="147430"/>
            <a:ext cx="1277449" cy="96438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06374" y="1762215"/>
            <a:ext cx="66516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latin typeface="Courier New"/>
                <a:cs typeface="Courier New"/>
              </a:rPr>
              <a:t>grep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"[</a:t>
            </a:r>
            <a:r>
              <a:rPr lang="en-US" sz="2400" dirty="0" err="1">
                <a:latin typeface="Courier New"/>
                <a:cs typeface="Courier New"/>
              </a:rPr>
              <a:t>Aa</a:t>
            </a:r>
            <a:r>
              <a:rPr lang="en-US" sz="2400" dirty="0">
                <a:latin typeface="Courier New"/>
                <a:cs typeface="Courier New"/>
              </a:rPr>
              <a:t>]1" regex2.txt </a:t>
            </a:r>
            <a:endParaRPr lang="en-US" sz="2400" dirty="0" smtClean="0">
              <a:latin typeface="Courier New"/>
              <a:cs typeface="Courier New"/>
            </a:endParaRPr>
          </a:p>
          <a:p>
            <a:r>
              <a:rPr lang="en-US" sz="2400" dirty="0" err="1" smtClean="0">
                <a:latin typeface="Courier New"/>
                <a:cs typeface="Courier New"/>
              </a:rPr>
              <a:t>grep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"^[</a:t>
            </a:r>
            <a:r>
              <a:rPr lang="en-US" sz="2400" dirty="0" err="1">
                <a:latin typeface="Courier New"/>
                <a:cs typeface="Courier New"/>
              </a:rPr>
              <a:t>Aa</a:t>
            </a:r>
            <a:r>
              <a:rPr lang="en-US" sz="2400" dirty="0">
                <a:latin typeface="Courier New"/>
                <a:cs typeface="Courier New"/>
              </a:rPr>
              <a:t>]1" regex2.txt</a:t>
            </a:r>
          </a:p>
          <a:p>
            <a:r>
              <a:rPr lang="en-US" sz="2400" dirty="0" err="1" smtClean="0">
                <a:latin typeface="Courier New"/>
                <a:cs typeface="Courier New"/>
              </a:rPr>
              <a:t>grep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"[</a:t>
            </a:r>
            <a:r>
              <a:rPr lang="en-US" sz="2400" dirty="0" err="1">
                <a:latin typeface="Courier New"/>
                <a:cs typeface="Courier New"/>
              </a:rPr>
              <a:t>Aa</a:t>
            </a:r>
            <a:r>
              <a:rPr lang="en-US" sz="2400" dirty="0">
                <a:latin typeface="Courier New"/>
                <a:cs typeface="Courier New"/>
              </a:rPr>
              <a:t>][0-9]</a:t>
            </a:r>
            <a:r>
              <a:rPr lang="en-US" sz="2400" dirty="0" smtClean="0">
                <a:latin typeface="Courier New"/>
                <a:cs typeface="Courier New"/>
              </a:rPr>
              <a:t>$” </a:t>
            </a:r>
            <a:r>
              <a:rPr lang="en-US" sz="2400" dirty="0">
                <a:latin typeface="Courier New"/>
                <a:cs typeface="Courier New"/>
              </a:rPr>
              <a:t>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 "</a:t>
            </a:r>
            <a:r>
              <a:rPr lang="en-US" sz="2400" dirty="0" smtClean="0">
                <a:latin typeface="Courier New"/>
                <a:cs typeface="Courier New"/>
              </a:rPr>
              <a:t>[0-9]</a:t>
            </a:r>
            <a:r>
              <a:rPr lang="en-US" sz="2400" dirty="0">
                <a:latin typeface="Courier New"/>
                <a:cs typeface="Courier New"/>
              </a:rPr>
              <a:t>" regex2.txt </a:t>
            </a:r>
            <a:endParaRPr lang="en-US" sz="2400" dirty="0" smtClean="0">
              <a:latin typeface="Courier New"/>
              <a:cs typeface="Courier New"/>
            </a:endParaRPr>
          </a:p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"</a:t>
            </a:r>
            <a:r>
              <a:rPr lang="en-US" sz="2400" dirty="0" smtClean="0">
                <a:latin typeface="Courier New"/>
                <a:cs typeface="Courier New"/>
              </a:rPr>
              <a:t>[[:</a:t>
            </a:r>
            <a:r>
              <a:rPr lang="en-US" sz="2400" dirty="0" err="1">
                <a:latin typeface="Courier New"/>
                <a:cs typeface="Courier New"/>
              </a:rPr>
              <a:t>alnum</a:t>
            </a:r>
            <a:r>
              <a:rPr lang="en-US" sz="2400" dirty="0">
                <a:latin typeface="Courier New"/>
                <a:cs typeface="Courier New"/>
              </a:rPr>
              <a:t>:</a:t>
            </a:r>
            <a:r>
              <a:rPr lang="en-US" sz="2400" dirty="0" smtClean="0">
                <a:latin typeface="Courier New"/>
                <a:cs typeface="Courier New"/>
              </a:rPr>
              <a:t>]]" </a:t>
            </a:r>
            <a:r>
              <a:rPr lang="en-US" sz="2400" dirty="0">
                <a:latin typeface="Courier New"/>
                <a:cs typeface="Courier New"/>
              </a:rPr>
              <a:t>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 "[[:alpha:]]" 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</p:txBody>
      </p:sp>
    </p:spTree>
    <p:extLst>
      <p:ext uri="{BB962C8B-B14F-4D97-AF65-F5344CB8AC3E}">
        <p14:creationId xmlns:p14="http://schemas.microsoft.com/office/powerpoint/2010/main" val="2020940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+mj-lt"/>
              </a:rPr>
              <a:t>Repetition operators</a:t>
            </a:r>
            <a:endParaRPr lang="en-US" dirty="0">
              <a:latin typeface="+mj-lt"/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The * (asterisk) matches the zero or more occurrences of the </a:t>
            </a:r>
            <a:r>
              <a:rPr lang="en-US" b="1" dirty="0" smtClean="0">
                <a:solidFill>
                  <a:srgbClr val="000000"/>
                </a:solidFill>
                <a:latin typeface="+mj-lt"/>
              </a:rPr>
              <a:t>preceding</a:t>
            </a:r>
            <a:r>
              <a:rPr lang="en-US" dirty="0" smtClean="0">
                <a:solidFill>
                  <a:srgbClr val="000000"/>
                </a:solidFill>
                <a:latin typeface="+mj-lt"/>
              </a:rPr>
              <a:t> </a:t>
            </a:r>
            <a:r>
              <a:rPr lang="en-US" dirty="0" smtClean="0">
                <a:latin typeface="+mj-lt"/>
              </a:rPr>
              <a:t>character</a:t>
            </a: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95863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2"/>
          <p:cNvSpPr txBox="1">
            <a:spLocks noChangeArrowheads="1"/>
          </p:cNvSpPr>
          <p:nvPr/>
        </p:nvSpPr>
        <p:spPr bwMode="auto">
          <a:xfrm>
            <a:off x="609600" y="1676400"/>
            <a:ext cx="6629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latin typeface="Courier New" charset="0"/>
              </a:rPr>
              <a:t>I got mail, yaaaaaaaaaay!</a:t>
            </a:r>
          </a:p>
        </p:txBody>
      </p:sp>
      <p:sp>
        <p:nvSpPr>
          <p:cNvPr id="20483" name="Rectangle 3"/>
          <p:cNvSpPr>
            <a:spLocks noChangeArrowheads="1"/>
          </p:cNvSpPr>
          <p:nvPr/>
        </p:nvSpPr>
        <p:spPr bwMode="auto">
          <a:xfrm>
            <a:off x="4800600" y="2590800"/>
            <a:ext cx="742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</a:t>
            </a:r>
          </a:p>
        </p:txBody>
      </p:sp>
      <p:sp>
        <p:nvSpPr>
          <p:cNvPr id="20484" name="Line 4"/>
          <p:cNvSpPr>
            <a:spLocks noChangeShapeType="1"/>
          </p:cNvSpPr>
          <p:nvPr/>
        </p:nvSpPr>
        <p:spPr bwMode="auto">
          <a:xfrm flipV="1">
            <a:off x="5181600" y="22098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485" name="Rectangle 5"/>
          <p:cNvSpPr>
            <a:spLocks noChangeArrowheads="1"/>
          </p:cNvSpPr>
          <p:nvPr/>
        </p:nvSpPr>
        <p:spPr bwMode="auto">
          <a:xfrm>
            <a:off x="2133600" y="609600"/>
            <a:ext cx="1905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regular expression</a:t>
            </a:r>
          </a:p>
        </p:txBody>
      </p:sp>
      <p:sp>
        <p:nvSpPr>
          <p:cNvPr id="20486" name="Line 6"/>
          <p:cNvSpPr>
            <a:spLocks noChangeShapeType="1"/>
          </p:cNvSpPr>
          <p:nvPr/>
        </p:nvSpPr>
        <p:spPr bwMode="auto">
          <a:xfrm>
            <a:off x="4038600" y="8382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487" name="Rectangle 7"/>
          <p:cNvSpPr>
            <a:spLocks noChangeArrowheads="1"/>
          </p:cNvSpPr>
          <p:nvPr/>
        </p:nvSpPr>
        <p:spPr bwMode="auto">
          <a:xfrm>
            <a:off x="4876800" y="533400"/>
            <a:ext cx="1905000" cy="609600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8" name="Text Box 8"/>
          <p:cNvSpPr txBox="1">
            <a:spLocks noChangeArrowheads="1"/>
          </p:cNvSpPr>
          <p:nvPr/>
        </p:nvSpPr>
        <p:spPr bwMode="auto">
          <a:xfrm>
            <a:off x="4876800" y="533400"/>
            <a:ext cx="3200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y a </a:t>
            </a:r>
            <a:r>
              <a:rPr lang="en-US" sz="3200" b="1">
                <a:solidFill>
                  <a:schemeClr val="accent2"/>
                </a:solidFill>
                <a:latin typeface="Courier New" charset="0"/>
              </a:rPr>
              <a:t>*</a:t>
            </a: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 y  </a:t>
            </a:r>
          </a:p>
        </p:txBody>
      </p:sp>
      <p:sp>
        <p:nvSpPr>
          <p:cNvPr id="20489" name="Line 9"/>
          <p:cNvSpPr>
            <a:spLocks noChangeShapeType="1"/>
          </p:cNvSpPr>
          <p:nvPr/>
        </p:nvSpPr>
        <p:spPr bwMode="auto">
          <a:xfrm>
            <a:off x="5334000" y="533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490" name="Line 10"/>
          <p:cNvSpPr>
            <a:spLocks noChangeShapeType="1"/>
          </p:cNvSpPr>
          <p:nvPr/>
        </p:nvSpPr>
        <p:spPr bwMode="auto">
          <a:xfrm>
            <a:off x="5867400" y="533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491" name="Line 11"/>
          <p:cNvSpPr>
            <a:spLocks noChangeShapeType="1"/>
          </p:cNvSpPr>
          <p:nvPr/>
        </p:nvSpPr>
        <p:spPr bwMode="auto">
          <a:xfrm>
            <a:off x="6324600" y="5334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492" name="Rectangle 12"/>
          <p:cNvSpPr>
            <a:spLocks noChangeArrowheads="1"/>
          </p:cNvSpPr>
          <p:nvPr/>
        </p:nvSpPr>
        <p:spPr bwMode="auto">
          <a:xfrm>
            <a:off x="3581400" y="1752600"/>
            <a:ext cx="30480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3" name="Text Box 13"/>
          <p:cNvSpPr txBox="1">
            <a:spLocks noChangeArrowheads="1"/>
          </p:cNvSpPr>
          <p:nvPr/>
        </p:nvSpPr>
        <p:spPr bwMode="auto">
          <a:xfrm>
            <a:off x="1066800" y="4648200"/>
            <a:ext cx="6172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 dirty="0">
                <a:latin typeface="Courier New" charset="0"/>
              </a:rPr>
              <a:t>For me to poop on.</a:t>
            </a:r>
          </a:p>
        </p:txBody>
      </p:sp>
      <p:sp>
        <p:nvSpPr>
          <p:cNvPr id="20494" name="Rectangle 14"/>
          <p:cNvSpPr>
            <a:spLocks noChangeArrowheads="1"/>
          </p:cNvSpPr>
          <p:nvPr/>
        </p:nvSpPr>
        <p:spPr bwMode="auto">
          <a:xfrm>
            <a:off x="3733800" y="5562600"/>
            <a:ext cx="742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match</a:t>
            </a:r>
          </a:p>
        </p:txBody>
      </p:sp>
      <p:sp>
        <p:nvSpPr>
          <p:cNvPr id="20495" name="Line 15"/>
          <p:cNvSpPr>
            <a:spLocks noChangeShapeType="1"/>
          </p:cNvSpPr>
          <p:nvPr/>
        </p:nvSpPr>
        <p:spPr bwMode="auto">
          <a:xfrm flipV="1">
            <a:off x="4114800" y="51816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496" name="Rectangle 16"/>
          <p:cNvSpPr>
            <a:spLocks noChangeArrowheads="1"/>
          </p:cNvSpPr>
          <p:nvPr/>
        </p:nvSpPr>
        <p:spPr bwMode="auto">
          <a:xfrm>
            <a:off x="2590800" y="3581400"/>
            <a:ext cx="1905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i="1"/>
              <a:t>regular expression</a:t>
            </a:r>
          </a:p>
        </p:txBody>
      </p:sp>
      <p:sp>
        <p:nvSpPr>
          <p:cNvPr id="20497" name="Line 17"/>
          <p:cNvSpPr>
            <a:spLocks noChangeShapeType="1"/>
          </p:cNvSpPr>
          <p:nvPr/>
        </p:nvSpPr>
        <p:spPr bwMode="auto">
          <a:xfrm>
            <a:off x="4495800" y="38100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498" name="Rectangle 18"/>
          <p:cNvSpPr>
            <a:spLocks noChangeArrowheads="1"/>
          </p:cNvSpPr>
          <p:nvPr/>
        </p:nvSpPr>
        <p:spPr bwMode="auto">
          <a:xfrm>
            <a:off x="3810000" y="4724400"/>
            <a:ext cx="533400" cy="457200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9" name="Line 19"/>
          <p:cNvSpPr>
            <a:spLocks noChangeShapeType="1"/>
          </p:cNvSpPr>
          <p:nvPr/>
        </p:nvSpPr>
        <p:spPr bwMode="auto">
          <a:xfrm>
            <a:off x="304800" y="3124200"/>
            <a:ext cx="853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00" name="Rectangle 20"/>
          <p:cNvSpPr>
            <a:spLocks noChangeArrowheads="1"/>
          </p:cNvSpPr>
          <p:nvPr/>
        </p:nvSpPr>
        <p:spPr bwMode="auto">
          <a:xfrm>
            <a:off x="5334000" y="3505200"/>
            <a:ext cx="1905000" cy="609600"/>
          </a:xfrm>
          <a:prstGeom prst="rect">
            <a:avLst/>
          </a:prstGeom>
          <a:noFill/>
          <a:ln w="57150" cmpd="thickThin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1" name="Line 21"/>
          <p:cNvSpPr>
            <a:spLocks noChangeShapeType="1"/>
          </p:cNvSpPr>
          <p:nvPr/>
        </p:nvSpPr>
        <p:spPr bwMode="auto">
          <a:xfrm>
            <a:off x="5791200" y="3505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02" name="Line 22"/>
          <p:cNvSpPr>
            <a:spLocks noChangeShapeType="1"/>
          </p:cNvSpPr>
          <p:nvPr/>
        </p:nvSpPr>
        <p:spPr bwMode="auto">
          <a:xfrm>
            <a:off x="6324600" y="3505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03" name="Line 23"/>
          <p:cNvSpPr>
            <a:spLocks noChangeShapeType="1"/>
          </p:cNvSpPr>
          <p:nvPr/>
        </p:nvSpPr>
        <p:spPr bwMode="auto">
          <a:xfrm>
            <a:off x="6781800" y="3505200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04" name="Text Box 24"/>
          <p:cNvSpPr txBox="1">
            <a:spLocks noChangeArrowheads="1"/>
          </p:cNvSpPr>
          <p:nvPr/>
        </p:nvSpPr>
        <p:spPr bwMode="auto">
          <a:xfrm>
            <a:off x="5334000" y="3505200"/>
            <a:ext cx="3200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o a </a:t>
            </a:r>
            <a:r>
              <a:rPr lang="en-US" sz="3200" b="1">
                <a:solidFill>
                  <a:schemeClr val="accent2"/>
                </a:solidFill>
                <a:latin typeface="Courier New" charset="0"/>
              </a:rPr>
              <a:t>*</a:t>
            </a:r>
            <a:r>
              <a:rPr lang="en-US" sz="3200" b="1">
                <a:solidFill>
                  <a:srgbClr val="FF0000"/>
                </a:solidFill>
                <a:latin typeface="Courier New" charset="0"/>
              </a:rPr>
              <a:t> o  </a:t>
            </a:r>
          </a:p>
        </p:txBody>
      </p:sp>
      <p:sp>
        <p:nvSpPr>
          <p:cNvPr id="20505" name="Freeform 25"/>
          <p:cNvSpPr>
            <a:spLocks/>
          </p:cNvSpPr>
          <p:nvPr/>
        </p:nvSpPr>
        <p:spPr bwMode="auto">
          <a:xfrm>
            <a:off x="5638800" y="304800"/>
            <a:ext cx="457200" cy="152400"/>
          </a:xfrm>
          <a:custGeom>
            <a:avLst/>
            <a:gdLst>
              <a:gd name="T0" fmla="*/ 2147483647 w 288"/>
              <a:gd name="T1" fmla="*/ 2147483647 h 96"/>
              <a:gd name="T2" fmla="*/ 2147483647 w 288"/>
              <a:gd name="T3" fmla="*/ 2147483647 h 96"/>
              <a:gd name="T4" fmla="*/ 2147483647 w 288"/>
              <a:gd name="T5" fmla="*/ 0 h 96"/>
              <a:gd name="T6" fmla="*/ 2147483647 w 288"/>
              <a:gd name="T7" fmla="*/ 2147483647 h 96"/>
              <a:gd name="T8" fmla="*/ 0 w 288"/>
              <a:gd name="T9" fmla="*/ 2147483647 h 9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88"/>
              <a:gd name="T16" fmla="*/ 0 h 96"/>
              <a:gd name="T17" fmla="*/ 288 w 288"/>
              <a:gd name="T18" fmla="*/ 96 h 9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88" h="96">
                <a:moveTo>
                  <a:pt x="288" y="96"/>
                </a:moveTo>
                <a:cubicBezTo>
                  <a:pt x="276" y="80"/>
                  <a:pt x="264" y="64"/>
                  <a:pt x="240" y="48"/>
                </a:cubicBezTo>
                <a:cubicBezTo>
                  <a:pt x="216" y="32"/>
                  <a:pt x="176" y="0"/>
                  <a:pt x="144" y="0"/>
                </a:cubicBezTo>
                <a:cubicBezTo>
                  <a:pt x="112" y="0"/>
                  <a:pt x="72" y="32"/>
                  <a:pt x="48" y="48"/>
                </a:cubicBezTo>
                <a:cubicBezTo>
                  <a:pt x="24" y="64"/>
                  <a:pt x="8" y="88"/>
                  <a:pt x="0" y="96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06" name="Freeform 26"/>
          <p:cNvSpPr>
            <a:spLocks/>
          </p:cNvSpPr>
          <p:nvPr/>
        </p:nvSpPr>
        <p:spPr bwMode="auto">
          <a:xfrm>
            <a:off x="6096000" y="3276600"/>
            <a:ext cx="457200" cy="152400"/>
          </a:xfrm>
          <a:custGeom>
            <a:avLst/>
            <a:gdLst>
              <a:gd name="T0" fmla="*/ 2147483647 w 288"/>
              <a:gd name="T1" fmla="*/ 2147483647 h 96"/>
              <a:gd name="T2" fmla="*/ 2147483647 w 288"/>
              <a:gd name="T3" fmla="*/ 2147483647 h 96"/>
              <a:gd name="T4" fmla="*/ 2147483647 w 288"/>
              <a:gd name="T5" fmla="*/ 0 h 96"/>
              <a:gd name="T6" fmla="*/ 2147483647 w 288"/>
              <a:gd name="T7" fmla="*/ 2147483647 h 96"/>
              <a:gd name="T8" fmla="*/ 0 w 288"/>
              <a:gd name="T9" fmla="*/ 2147483647 h 9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88"/>
              <a:gd name="T16" fmla="*/ 0 h 96"/>
              <a:gd name="T17" fmla="*/ 288 w 288"/>
              <a:gd name="T18" fmla="*/ 96 h 9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88" h="96">
                <a:moveTo>
                  <a:pt x="288" y="96"/>
                </a:moveTo>
                <a:cubicBezTo>
                  <a:pt x="276" y="80"/>
                  <a:pt x="264" y="64"/>
                  <a:pt x="240" y="48"/>
                </a:cubicBezTo>
                <a:cubicBezTo>
                  <a:pt x="216" y="32"/>
                  <a:pt x="176" y="0"/>
                  <a:pt x="144" y="0"/>
                </a:cubicBezTo>
                <a:cubicBezTo>
                  <a:pt x="112" y="0"/>
                  <a:pt x="72" y="32"/>
                  <a:pt x="48" y="48"/>
                </a:cubicBezTo>
                <a:cubicBezTo>
                  <a:pt x="24" y="64"/>
                  <a:pt x="8" y="88"/>
                  <a:pt x="0" y="96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07" name="Line 27"/>
          <p:cNvSpPr>
            <a:spLocks noChangeShapeType="1"/>
          </p:cNvSpPr>
          <p:nvPr/>
        </p:nvSpPr>
        <p:spPr bwMode="auto">
          <a:xfrm>
            <a:off x="381000" y="6019800"/>
            <a:ext cx="822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08" name="Text Box 28"/>
          <p:cNvSpPr txBox="1">
            <a:spLocks noChangeArrowheads="1"/>
          </p:cNvSpPr>
          <p:nvPr/>
        </p:nvSpPr>
        <p:spPr bwMode="auto">
          <a:xfrm>
            <a:off x="4038600" y="617220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b="1" dirty="0">
                <a:solidFill>
                  <a:schemeClr val="accent2"/>
                </a:solidFill>
                <a:latin typeface="Courier New" charset="0"/>
              </a:rPr>
              <a:t>.*</a:t>
            </a:r>
          </a:p>
        </p:txBody>
      </p:sp>
    </p:spTree>
    <p:extLst>
      <p:ext uri="{BB962C8B-B14F-4D97-AF65-F5344CB8AC3E}">
        <p14:creationId xmlns:p14="http://schemas.microsoft.com/office/powerpoint/2010/main" val="1896645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36804"/>
              </p:ext>
            </p:extLst>
          </p:nvPr>
        </p:nvGraphicFramePr>
        <p:xfrm>
          <a:off x="809625" y="1878172"/>
          <a:ext cx="7934328" cy="3014980"/>
        </p:xfrm>
        <a:graphic>
          <a:graphicData uri="http://schemas.openxmlformats.org/drawingml/2006/table">
            <a:tbl>
              <a:tblPr/>
              <a:tblGrid>
                <a:gridCol w="1079194"/>
                <a:gridCol w="6855134"/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Zero or more...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?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Zero or one..</a:t>
                      </a:r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. (i.e. optional element)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+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One or more...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{x}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x instance of...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{</a:t>
                      </a:r>
                      <a:r>
                        <a:rPr lang="en-US" sz="2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x,y</a:t>
                      </a:r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}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between x and y instances of...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{x,}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at least x instances of..</a:t>
                      </a:r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.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dirty="0" smtClean="0">
                          <a:latin typeface="Courier New"/>
                          <a:cs typeface="Courier New"/>
                        </a:rPr>
                        <a:t>r1|r2 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latin typeface="Courier New"/>
                          <a:cs typeface="Courier New"/>
                        </a:rPr>
                        <a:t>regular expressions r1 or r2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Repetition operators</a:t>
            </a:r>
            <a:endParaRPr lang="en-US" dirty="0"/>
          </a:p>
        </p:txBody>
      </p:sp>
      <p:sp>
        <p:nvSpPr>
          <p:cNvPr id="6" name="Left Brace 5"/>
          <p:cNvSpPr/>
          <p:nvPr/>
        </p:nvSpPr>
        <p:spPr>
          <a:xfrm>
            <a:off x="457200" y="2413000"/>
            <a:ext cx="314325" cy="227012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4101" y="3291959"/>
            <a:ext cx="429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-E</a:t>
            </a:r>
            <a:endParaRPr lang="en-US" sz="2400" b="1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333375" y="3753624"/>
            <a:ext cx="285750" cy="162800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9125" y="5381625"/>
            <a:ext cx="406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urier New"/>
                <a:cs typeface="Courier New"/>
              </a:rPr>
              <a:t>g</a:t>
            </a:r>
            <a:r>
              <a:rPr lang="en-US" dirty="0" err="1" smtClean="0">
                <a:latin typeface="Courier New"/>
                <a:cs typeface="Courier New"/>
              </a:rPr>
              <a:t>rep</a:t>
            </a:r>
            <a:r>
              <a:rPr lang="en-US" dirty="0" smtClean="0">
                <a:latin typeface="Courier New"/>
                <a:cs typeface="Courier New"/>
              </a:rPr>
              <a:t> –E &lt;pattern&gt; &lt;filename&gt;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62988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Special characters</a:t>
            </a:r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685800" y="1721454"/>
            <a:ext cx="7772400" cy="431041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>
                <a:latin typeface="Courier New"/>
                <a:cs typeface="Courier New"/>
              </a:rPr>
              <a:t>\s</a:t>
            </a:r>
            <a:r>
              <a:rPr lang="en-US" sz="2800" dirty="0" smtClean="0">
                <a:latin typeface="Courier New"/>
                <a:cs typeface="Courier New"/>
              </a:rPr>
              <a:t> space</a:t>
            </a:r>
          </a:p>
          <a:p>
            <a:r>
              <a:rPr lang="en-US" sz="2800" b="1" dirty="0" smtClean="0">
                <a:latin typeface="Courier New"/>
                <a:cs typeface="Courier New"/>
              </a:rPr>
              <a:t>\t</a:t>
            </a:r>
            <a:r>
              <a:rPr lang="en-US" sz="2800" dirty="0" smtClean="0">
                <a:latin typeface="Courier New"/>
                <a:cs typeface="Courier New"/>
              </a:rPr>
              <a:t> tab</a:t>
            </a:r>
          </a:p>
          <a:p>
            <a:r>
              <a:rPr lang="en-US" sz="2800" b="1" dirty="0" smtClean="0">
                <a:latin typeface="Courier New"/>
                <a:cs typeface="Courier New"/>
              </a:rPr>
              <a:t>\s+</a:t>
            </a:r>
            <a:r>
              <a:rPr lang="en-US" sz="2800" dirty="0" smtClean="0">
                <a:latin typeface="Courier New"/>
                <a:cs typeface="Courier New"/>
              </a:rPr>
              <a:t> many spaces</a:t>
            </a:r>
          </a:p>
          <a:p>
            <a:r>
              <a:rPr lang="en-US" sz="2800" b="1" dirty="0" smtClean="0">
                <a:latin typeface="Courier New"/>
                <a:cs typeface="Courier New"/>
              </a:rPr>
              <a:t>\t\t</a:t>
            </a:r>
            <a:r>
              <a:rPr lang="en-US" sz="2800" dirty="0" smtClean="0">
                <a:latin typeface="Courier New"/>
                <a:cs typeface="Courier New"/>
              </a:rPr>
              <a:t> two adjacent tabs</a:t>
            </a:r>
          </a:p>
          <a:p>
            <a:endParaRPr lang="en-US" sz="280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3341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practice!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819" y="147430"/>
            <a:ext cx="1277449" cy="96438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200" y="1762215"/>
            <a:ext cx="8480426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-E "a1|b1" regex2.txt </a:t>
            </a:r>
          </a:p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 "[</a:t>
            </a:r>
            <a:r>
              <a:rPr lang="en-US" sz="2400" dirty="0" err="1">
                <a:latin typeface="Courier New"/>
                <a:cs typeface="Courier New"/>
              </a:rPr>
              <a:t>ab</a:t>
            </a:r>
            <a:r>
              <a:rPr lang="en-US" sz="2400" dirty="0">
                <a:latin typeface="Courier New"/>
                <a:cs typeface="Courier New"/>
              </a:rPr>
              <a:t>]1" regex2.txt</a:t>
            </a:r>
          </a:p>
          <a:p>
            <a:r>
              <a:rPr lang="en-US" sz="2400" dirty="0" smtClean="0">
                <a:latin typeface="Courier New"/>
                <a:cs typeface="Courier New"/>
              </a:rPr>
              <a:t> </a:t>
            </a:r>
            <a:endParaRPr lang="en-US" sz="2400" dirty="0">
              <a:latin typeface="Courier New"/>
              <a:cs typeface="Courier New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431709" y="1641050"/>
            <a:ext cx="13303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Alternative?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5431709" y="1968591"/>
            <a:ext cx="416641" cy="1587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319" y="1417638"/>
            <a:ext cx="885148" cy="88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823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</a:t>
            </a:r>
            <a:r>
              <a:rPr lang="en-US" dirty="0"/>
              <a:t>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cd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W1.UNIX.command.line/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workshop.materials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</a:p>
          <a:p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en-US" sz="2000" dirty="0" err="1" smtClean="0">
                <a:latin typeface="Courier New" charset="0"/>
                <a:ea typeface="Courier New" charset="0"/>
                <a:cs typeface="Courier New" charset="0"/>
              </a:rPr>
              <a:t>s</a:t>
            </a:r>
            <a:endParaRPr lang="en-US" sz="2000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emp.txt</a:t>
            </a:r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regex_sort.txt</a:t>
            </a:r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toy.reads.fastq</a:t>
            </a:r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toy.ref.fasta.pac</a:t>
            </a:r>
            <a:endParaRPr lang="en-US" sz="15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file_sed.txt</a:t>
            </a:r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regex.txt</a:t>
            </a:r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toy.ref.fasta</a:t>
            </a:r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    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toy.ref.fasta.sa</a:t>
            </a:r>
            <a:endParaRPr lang="en-US" sz="15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hg19.gtf    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reproduce.sh</a:t>
            </a:r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toy.ref.fasta.amb</a:t>
            </a:r>
            <a:endParaRPr lang="en-US" sz="15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numbers.txt</a:t>
            </a:r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sales.txt</a:t>
            </a:r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toy.ref.fasta.ann</a:t>
            </a:r>
            <a:endParaRPr lang="en-US" sz="15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regex2.txt  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sed_file.txt</a:t>
            </a:r>
            <a:r>
              <a:rPr lang="en-US" sz="15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500" dirty="0" err="1">
                <a:latin typeface="Courier New" charset="0"/>
                <a:ea typeface="Courier New" charset="0"/>
                <a:cs typeface="Courier New" charset="0"/>
              </a:rPr>
              <a:t>toy.ref.fasta.bwt</a:t>
            </a:r>
            <a:endParaRPr lang="en-US" sz="1500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5646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Lines corresponding to chr2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74230" y="2196584"/>
            <a:ext cx="801256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Courier New"/>
                <a:cs typeface="Courier New"/>
              </a:rPr>
              <a:t>g</a:t>
            </a:r>
            <a:r>
              <a:rPr lang="en-US" sz="2400" dirty="0" err="1" smtClean="0">
                <a:latin typeface="Courier New"/>
                <a:cs typeface="Courier New"/>
              </a:rPr>
              <a:t>rep</a:t>
            </a:r>
            <a:r>
              <a:rPr lang="en-US" sz="2400" dirty="0" smtClean="0">
                <a:latin typeface="Courier New"/>
                <a:cs typeface="Courier New"/>
              </a:rPr>
              <a:t> "</a:t>
            </a:r>
            <a:r>
              <a:rPr lang="en-US" sz="2400" dirty="0">
                <a:latin typeface="Courier New"/>
                <a:cs typeface="Courier New"/>
              </a:rPr>
              <a:t>chr2</a:t>
            </a:r>
            <a:r>
              <a:rPr lang="en-US" sz="2400" b="1" dirty="0">
                <a:latin typeface="Courier New"/>
                <a:cs typeface="Courier New"/>
              </a:rPr>
              <a:t>\s</a:t>
            </a:r>
            <a:r>
              <a:rPr lang="en-US" sz="2400" dirty="0">
                <a:latin typeface="Courier New"/>
                <a:cs typeface="Courier New"/>
              </a:rPr>
              <a:t>" </a:t>
            </a:r>
            <a:r>
              <a:rPr lang="en-US" sz="2400" dirty="0" smtClean="0">
                <a:latin typeface="Courier New"/>
                <a:cs typeface="Courier New"/>
              </a:rPr>
              <a:t>hg19.gtf &gt; chr2.gtf</a:t>
            </a:r>
            <a:endParaRPr lang="en-US" sz="2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48687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Repetition operators</a:t>
            </a:r>
            <a:endParaRPr lang="en-US" dirty="0">
              <a:latin typeface="+mj-lt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latin typeface="+mj-lt"/>
              </a:rPr>
              <a:t>If you want to group part of an expression so that </a:t>
            </a:r>
            <a:r>
              <a:rPr lang="en-US" sz="2800" b="1" dirty="0">
                <a:solidFill>
                  <a:schemeClr val="accent2"/>
                </a:solidFill>
                <a:latin typeface="+mj-lt"/>
              </a:rPr>
              <a:t>*</a:t>
            </a:r>
            <a:r>
              <a:rPr lang="en-US" sz="2800" dirty="0">
                <a:latin typeface="+mj-lt"/>
              </a:rPr>
              <a:t> or </a:t>
            </a:r>
            <a:r>
              <a:rPr lang="en-US" sz="2800" b="1" dirty="0">
                <a:solidFill>
                  <a:schemeClr val="accent2"/>
                </a:solidFill>
                <a:latin typeface="+mj-lt"/>
              </a:rPr>
              <a:t>{ }</a:t>
            </a:r>
            <a:r>
              <a:rPr lang="en-US" sz="2800" dirty="0">
                <a:latin typeface="+mj-lt"/>
              </a:rPr>
              <a:t> applies to more than just the previous character, use </a:t>
            </a:r>
            <a:r>
              <a:rPr lang="en-US" sz="2800" b="1" dirty="0">
                <a:solidFill>
                  <a:schemeClr val="accent2"/>
                </a:solidFill>
                <a:latin typeface="+mj-lt"/>
              </a:rPr>
              <a:t>( )</a:t>
            </a:r>
            <a:r>
              <a:rPr lang="en-US" sz="2800" dirty="0">
                <a:latin typeface="+mj-lt"/>
              </a:rPr>
              <a:t> notation</a:t>
            </a:r>
          </a:p>
          <a:p>
            <a:pPr eaLnBrk="1" hangingPunct="1"/>
            <a:r>
              <a:rPr lang="en-US" sz="2800" dirty="0" err="1">
                <a:latin typeface="+mj-lt"/>
              </a:rPr>
              <a:t>Subexpresssions</a:t>
            </a:r>
            <a:r>
              <a:rPr lang="en-US" sz="2800" dirty="0">
                <a:latin typeface="+mj-lt"/>
              </a:rPr>
              <a:t> are treated like a single character</a:t>
            </a:r>
          </a:p>
          <a:p>
            <a:pPr lvl="1" eaLnBrk="1" hangingPunct="1"/>
            <a:r>
              <a:rPr lang="en-US" b="1" dirty="0">
                <a:solidFill>
                  <a:schemeClr val="accent2"/>
                </a:solidFill>
                <a:latin typeface="+mj-lt"/>
              </a:rPr>
              <a:t>a*</a:t>
            </a:r>
            <a:r>
              <a:rPr lang="en-US" sz="2400" dirty="0">
                <a:latin typeface="+mj-lt"/>
              </a:rPr>
              <a:t> matches 0 or more occurrences of 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a</a:t>
            </a:r>
          </a:p>
          <a:p>
            <a:pPr lvl="1" eaLnBrk="1" hangingPunct="1"/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*</a:t>
            </a:r>
            <a:r>
              <a:rPr lang="en-US" sz="2400" dirty="0">
                <a:latin typeface="+mj-lt"/>
              </a:rPr>
              <a:t> matches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</a:t>
            </a:r>
            <a:r>
              <a:rPr lang="en-US" sz="2400" dirty="0">
                <a:latin typeface="+mj-lt"/>
              </a:rPr>
              <a:t>,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</a:t>
            </a:r>
            <a:r>
              <a:rPr lang="en-US" sz="2400" dirty="0">
                <a:latin typeface="+mj-lt"/>
              </a:rPr>
              <a:t>,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abcc</a:t>
            </a:r>
            <a:r>
              <a:rPr lang="en-US" sz="2400" dirty="0">
                <a:latin typeface="+mj-lt"/>
              </a:rPr>
              <a:t>,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abccc</a:t>
            </a:r>
            <a:r>
              <a:rPr lang="en-US" sz="2400" dirty="0">
                <a:latin typeface="+mj-lt"/>
              </a:rPr>
              <a:t>, …</a:t>
            </a:r>
          </a:p>
          <a:p>
            <a:pPr lvl="1" eaLnBrk="1" hangingPunct="1"/>
            <a:r>
              <a:rPr lang="en-US" sz="2400" b="1" dirty="0">
                <a:solidFill>
                  <a:schemeClr val="accent2"/>
                </a:solidFill>
                <a:latin typeface="+mj-lt"/>
              </a:rPr>
              <a:t>(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)*</a:t>
            </a:r>
            <a:r>
              <a:rPr lang="en-US" sz="2400" dirty="0">
                <a:latin typeface="+mj-lt"/>
              </a:rPr>
              <a:t> matches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</a:t>
            </a:r>
            <a:r>
              <a:rPr lang="en-US" sz="2400" dirty="0">
                <a:latin typeface="+mj-lt"/>
              </a:rPr>
              <a:t>,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abcabc</a:t>
            </a:r>
            <a:r>
              <a:rPr lang="en-US" sz="2400" dirty="0">
                <a:latin typeface="+mj-lt"/>
              </a:rPr>
              <a:t>,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abcabcabc</a:t>
            </a:r>
            <a:r>
              <a:rPr lang="en-US" sz="2400" dirty="0">
                <a:latin typeface="+mj-lt"/>
              </a:rPr>
              <a:t>, …</a:t>
            </a:r>
          </a:p>
          <a:p>
            <a:pPr lvl="1" eaLnBrk="1" hangingPunct="1"/>
            <a:r>
              <a:rPr lang="en-US" sz="2400" b="1" dirty="0">
                <a:solidFill>
                  <a:schemeClr val="accent2"/>
                </a:solidFill>
                <a:latin typeface="+mj-lt"/>
              </a:rPr>
              <a:t>(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</a:t>
            </a:r>
            <a:r>
              <a:rPr lang="en-US" sz="2400" b="1" dirty="0">
                <a:solidFill>
                  <a:schemeClr val="accent2"/>
                </a:solidFill>
                <a:latin typeface="+mj-lt"/>
              </a:rPr>
              <a:t>){2,3}</a:t>
            </a:r>
            <a:r>
              <a:rPr lang="en-US" sz="2400" dirty="0">
                <a:latin typeface="+mj-lt"/>
              </a:rPr>
              <a:t> matches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abcabc</a:t>
            </a:r>
            <a:r>
              <a:rPr lang="en-US" sz="2400" dirty="0">
                <a:latin typeface="+mj-lt"/>
              </a:rPr>
              <a:t> or </a:t>
            </a:r>
            <a:r>
              <a:rPr lang="en-US" sz="2400" b="1" dirty="0" err="1">
                <a:solidFill>
                  <a:schemeClr val="accent2"/>
                </a:solidFill>
                <a:latin typeface="+mj-lt"/>
              </a:rPr>
              <a:t>abcabcabc</a:t>
            </a:r>
            <a:endParaRPr lang="en-US" sz="2400" b="1" dirty="0">
              <a:solidFill>
                <a:schemeClr val="accent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2604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practice!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819" y="147430"/>
            <a:ext cx="1277449" cy="96438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06374" y="1762215"/>
            <a:ext cx="848042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latin typeface="Courier New"/>
                <a:cs typeface="Courier New"/>
              </a:rPr>
              <a:t>grep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-E "a</a:t>
            </a:r>
            <a:r>
              <a:rPr lang="en-US" sz="2400" dirty="0" smtClean="0">
                <a:latin typeface="Courier New"/>
                <a:cs typeface="Courier New"/>
              </a:rPr>
              <a:t>+</a:t>
            </a:r>
            <a:r>
              <a:rPr lang="en-US" sz="2400" dirty="0">
                <a:latin typeface="Courier New"/>
                <a:cs typeface="Courier New"/>
              </a:rPr>
              <a:t>"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-E "a{3}" 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-E "a{2,3}" 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-E "a{2}" regex2.txt </a:t>
            </a:r>
            <a:endParaRPr lang="en-US" sz="2400" dirty="0" smtClean="0">
              <a:latin typeface="Courier New"/>
              <a:cs typeface="Courier New"/>
            </a:endParaRPr>
          </a:p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-E "(</a:t>
            </a:r>
            <a:r>
              <a:rPr lang="en-US" sz="2400" dirty="0" err="1">
                <a:latin typeface="Courier New"/>
                <a:cs typeface="Courier New"/>
              </a:rPr>
              <a:t>abc</a:t>
            </a:r>
            <a:r>
              <a:rPr lang="en-US" sz="2400" dirty="0">
                <a:latin typeface="Courier New"/>
                <a:cs typeface="Courier New"/>
              </a:rPr>
              <a:t>)*" 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-E "(</a:t>
            </a:r>
            <a:r>
              <a:rPr lang="en-US" sz="2400" dirty="0" err="1">
                <a:latin typeface="Courier New"/>
                <a:cs typeface="Courier New"/>
              </a:rPr>
              <a:t>abc</a:t>
            </a:r>
            <a:r>
              <a:rPr lang="en-US" sz="2400" dirty="0">
                <a:latin typeface="Courier New"/>
                <a:cs typeface="Courier New"/>
              </a:rPr>
              <a:t>)+" 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-E "(</a:t>
            </a:r>
            <a:r>
              <a:rPr lang="en-US" sz="2400" dirty="0" err="1">
                <a:latin typeface="Courier New"/>
                <a:cs typeface="Courier New"/>
              </a:rPr>
              <a:t>abc</a:t>
            </a:r>
            <a:r>
              <a:rPr lang="en-US" sz="2400" dirty="0">
                <a:latin typeface="Courier New"/>
                <a:cs typeface="Courier New"/>
              </a:rPr>
              <a:t>){2}" 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>
                <a:latin typeface="Courier New"/>
                <a:cs typeface="Courier New"/>
              </a:rPr>
              <a:t>grep</a:t>
            </a:r>
            <a:r>
              <a:rPr lang="en-US" sz="2400" dirty="0">
                <a:latin typeface="Courier New"/>
                <a:cs typeface="Courier New"/>
              </a:rPr>
              <a:t> -E "[[:alpha:]]{3}" 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 smtClean="0">
                <a:latin typeface="Courier New"/>
                <a:cs typeface="Courier New"/>
              </a:rPr>
              <a:t>grep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-E "[[:alpha:]]</a:t>
            </a:r>
            <a:r>
              <a:rPr lang="en-US" sz="2400" b="1" dirty="0">
                <a:solidFill>
                  <a:srgbClr val="800000"/>
                </a:solidFill>
                <a:latin typeface="Courier New"/>
                <a:cs typeface="Courier New"/>
              </a:rPr>
              <a:t>[0-9]</a:t>
            </a:r>
            <a:r>
              <a:rPr lang="en-US" sz="2400" dirty="0">
                <a:latin typeface="Courier New"/>
                <a:cs typeface="Courier New"/>
              </a:rPr>
              <a:t>{</a:t>
            </a:r>
            <a:r>
              <a:rPr lang="en-US" sz="2400" b="1" dirty="0">
                <a:solidFill>
                  <a:srgbClr val="800000"/>
                </a:solidFill>
                <a:latin typeface="Courier New"/>
                <a:cs typeface="Courier New"/>
              </a:rPr>
              <a:t>2</a:t>
            </a:r>
            <a:r>
              <a:rPr lang="en-US" sz="2400" dirty="0">
                <a:latin typeface="Courier New"/>
                <a:cs typeface="Courier New"/>
              </a:rPr>
              <a:t>}" regex2.txt </a:t>
            </a:r>
          </a:p>
          <a:p>
            <a:r>
              <a:rPr lang="en-US" sz="2400" dirty="0" err="1" smtClean="0">
                <a:latin typeface="Courier New"/>
                <a:cs typeface="Courier New"/>
              </a:rPr>
              <a:t>grep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-E "</a:t>
            </a:r>
            <a:r>
              <a:rPr lang="en-US" sz="2400" b="1" dirty="0">
                <a:solidFill>
                  <a:srgbClr val="800000"/>
                </a:solidFill>
                <a:latin typeface="Courier New"/>
                <a:cs typeface="Courier New"/>
              </a:rPr>
              <a:t>(</a:t>
            </a:r>
            <a:r>
              <a:rPr lang="en-US" sz="2400" dirty="0">
                <a:latin typeface="Courier New"/>
                <a:cs typeface="Courier New"/>
              </a:rPr>
              <a:t>[[:alpha:]][0-9]</a:t>
            </a:r>
            <a:r>
              <a:rPr lang="en-US" sz="2400" b="1" dirty="0">
                <a:solidFill>
                  <a:srgbClr val="800000"/>
                </a:solidFill>
                <a:latin typeface="Courier New"/>
                <a:cs typeface="Courier New"/>
              </a:rPr>
              <a:t>)</a:t>
            </a:r>
            <a:r>
              <a:rPr lang="en-US" sz="2400" b="1" dirty="0">
                <a:latin typeface="Courier New"/>
                <a:cs typeface="Courier New"/>
              </a:rPr>
              <a:t>{</a:t>
            </a:r>
            <a:r>
              <a:rPr lang="en-US" sz="2400" b="1" dirty="0">
                <a:solidFill>
                  <a:srgbClr val="800000"/>
                </a:solidFill>
                <a:latin typeface="Courier New"/>
                <a:cs typeface="Courier New"/>
              </a:rPr>
              <a:t>2</a:t>
            </a:r>
            <a:r>
              <a:rPr lang="en-US" sz="2400" b="1" dirty="0">
                <a:latin typeface="Courier New"/>
                <a:cs typeface="Courier New"/>
              </a:rPr>
              <a:t>}</a:t>
            </a:r>
            <a:r>
              <a:rPr lang="en-US" sz="2400" dirty="0">
                <a:latin typeface="Courier New"/>
                <a:cs typeface="Courier New"/>
              </a:rPr>
              <a:t>" 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nb-NO" sz="2400" dirty="0">
                <a:latin typeface="Courier New"/>
                <a:cs typeface="Courier New"/>
              </a:rPr>
              <a:t>grep -E "[[:</a:t>
            </a:r>
            <a:r>
              <a:rPr lang="nb-NO" sz="2400" dirty="0" err="1">
                <a:latin typeface="Courier New"/>
                <a:cs typeface="Courier New"/>
              </a:rPr>
              <a:t>alpha</a:t>
            </a:r>
            <a:r>
              <a:rPr lang="nb-NO" sz="2400" dirty="0">
                <a:latin typeface="Courier New"/>
                <a:cs typeface="Courier New"/>
              </a:rPr>
              <a:t>:]][0-9]\</a:t>
            </a:r>
            <a:r>
              <a:rPr lang="nb-NO" sz="2400" dirty="0" smtClean="0">
                <a:latin typeface="Courier New"/>
                <a:cs typeface="Courier New"/>
              </a:rPr>
              <a:t>sa</a:t>
            </a:r>
            <a:r>
              <a:rPr lang="nb-NO" sz="2400" dirty="0">
                <a:latin typeface="Courier New"/>
                <a:cs typeface="Courier New"/>
              </a:rPr>
              <a:t>" regex2.txt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endParaRPr lang="en-US" sz="2400" dirty="0">
              <a:latin typeface="Courier New"/>
              <a:cs typeface="Courier New"/>
            </a:endParaRPr>
          </a:p>
          <a:p>
            <a:r>
              <a:rPr lang="en-US" sz="2400" dirty="0" smtClean="0">
                <a:latin typeface="Courier New"/>
                <a:cs typeface="Courier New"/>
              </a:rPr>
              <a:t> </a:t>
            </a:r>
            <a:endParaRPr lang="en-US" sz="2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89851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512175" cy="4525963"/>
          </a:xfrm>
        </p:spPr>
        <p:txBody>
          <a:bodyPr>
            <a:normAutofit/>
          </a:bodyPr>
          <a:lstStyle/>
          <a:p>
            <a:r>
              <a:rPr lang="nb-NO" sz="2000" dirty="0">
                <a:latin typeface="Courier New"/>
                <a:cs typeface="Courier New"/>
              </a:rPr>
              <a:t>g</a:t>
            </a:r>
            <a:r>
              <a:rPr lang="nb-NO" sz="2000" dirty="0" smtClean="0">
                <a:latin typeface="Courier New"/>
                <a:cs typeface="Courier New"/>
              </a:rPr>
              <a:t>rep –E </a:t>
            </a:r>
            <a:r>
              <a:rPr lang="en-US" sz="2000" dirty="0" smtClean="0">
                <a:latin typeface="Courier New"/>
                <a:cs typeface="Courier New"/>
              </a:rPr>
              <a:t>"[0-9]</a:t>
            </a:r>
            <a:r>
              <a:rPr lang="nb-NO" sz="2000" dirty="0" smtClean="0">
                <a:latin typeface="Courier New"/>
                <a:cs typeface="Courier New"/>
              </a:rPr>
              <a:t>{3}[\s\-]{0,1}</a:t>
            </a:r>
            <a:r>
              <a:rPr lang="en-US" sz="2000" dirty="0" smtClean="0">
                <a:latin typeface="Courier New"/>
                <a:cs typeface="Courier New"/>
              </a:rPr>
              <a:t>[0-9]</a:t>
            </a:r>
            <a:r>
              <a:rPr lang="nb-NO" sz="2000" dirty="0" smtClean="0">
                <a:latin typeface="Courier New"/>
                <a:cs typeface="Courier New"/>
              </a:rPr>
              <a:t>{3}[\s\-]{0,1}</a:t>
            </a:r>
            <a:r>
              <a:rPr lang="en-US" sz="2000" dirty="0" smtClean="0">
                <a:latin typeface="Courier New"/>
                <a:cs typeface="Courier New"/>
              </a:rPr>
              <a:t>[0-9]</a:t>
            </a:r>
            <a:r>
              <a:rPr lang="nb-NO" sz="2000" dirty="0" smtClean="0">
                <a:latin typeface="Courier New"/>
                <a:cs typeface="Courier New"/>
              </a:rPr>
              <a:t>{4}</a:t>
            </a:r>
            <a:r>
              <a:rPr lang="en-US" sz="2000" dirty="0" smtClean="0">
                <a:latin typeface="Courier New"/>
                <a:cs typeface="Courier New"/>
              </a:rPr>
              <a:t>"</a:t>
            </a:r>
            <a:r>
              <a:rPr lang="nb-NO" sz="2000" dirty="0" smtClean="0">
                <a:latin typeface="Courier New"/>
                <a:cs typeface="Courier New"/>
              </a:rPr>
              <a:t> </a:t>
            </a:r>
            <a:r>
              <a:rPr lang="nb-NO" sz="2000" dirty="0" err="1" smtClean="0">
                <a:latin typeface="Courier New"/>
                <a:cs typeface="Courier New"/>
              </a:rPr>
              <a:t>f.txt</a:t>
            </a:r>
            <a:endParaRPr lang="nb-NO" sz="2000" dirty="0" smtClean="0">
              <a:latin typeface="Courier New"/>
              <a:cs typeface="Courier New"/>
            </a:endParaRPr>
          </a:p>
          <a:p>
            <a:endParaRPr lang="nb-NO" sz="2000" dirty="0">
              <a:latin typeface="Courier New"/>
              <a:cs typeface="Courier New"/>
            </a:endParaRPr>
          </a:p>
          <a:p>
            <a:endParaRPr lang="en-US" sz="2000" dirty="0" smtClean="0">
              <a:latin typeface="Courier New"/>
              <a:cs typeface="Courier New"/>
            </a:endParaRP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2917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s</a:t>
            </a:r>
            <a:r>
              <a:rPr lang="en-US" dirty="0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ed : a </a:t>
            </a:r>
            <a:r>
              <a:rPr lang="ja-JP" altLang="en-US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</a:rPr>
              <a:t>“</a:t>
            </a:r>
            <a:r>
              <a:rPr lang="en-US" altLang="ja-JP" b="1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s</a:t>
            </a:r>
            <a:r>
              <a:rPr lang="en-US" dirty="0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tream </a:t>
            </a:r>
            <a:r>
              <a:rPr lang="en-US" b="1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e</a:t>
            </a:r>
            <a:r>
              <a:rPr lang="en-US" b="1" dirty="0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d</a:t>
            </a:r>
            <a:r>
              <a:rPr lang="en-US" dirty="0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itor</a:t>
            </a:r>
            <a:r>
              <a:rPr lang="ja-JP" altLang="en-US" dirty="0" smtClean="0">
                <a:effectLst>
                  <a:outerShdw blurRad="38100" dist="38100" dir="2700000" algn="tl">
                    <a:srgbClr val="DDDDDD"/>
                  </a:outerShdw>
                </a:effectLst>
                <a:latin typeface="Arial"/>
              </a:rPr>
              <a:t>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24000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cs typeface="Times New Roman" charset="0"/>
              </a:rPr>
              <a:t>A non-interactive text editor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0000"/>
                </a:solidFill>
                <a:cs typeface="Times New Roman" charset="0"/>
              </a:rPr>
              <a:t>R</a:t>
            </a:r>
            <a:r>
              <a:rPr lang="en-US" dirty="0" smtClean="0">
                <a:solidFill>
                  <a:srgbClr val="000000"/>
                </a:solidFill>
                <a:cs typeface="Times New Roman" charset="0"/>
              </a:rPr>
              <a:t>outine </a:t>
            </a:r>
            <a:r>
              <a:rPr lang="en-US" dirty="0">
                <a:solidFill>
                  <a:srgbClr val="000000"/>
                </a:solidFill>
                <a:cs typeface="Times New Roman" charset="0"/>
              </a:rPr>
              <a:t>editing </a:t>
            </a:r>
            <a:r>
              <a:rPr lang="en-US" dirty="0" smtClean="0">
                <a:solidFill>
                  <a:srgbClr val="000000"/>
                </a:solidFill>
                <a:cs typeface="Times New Roman" charset="0"/>
              </a:rPr>
              <a:t>tasks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cs typeface="Times New Roman" charset="0"/>
              </a:rPr>
              <a:t>find</a:t>
            </a:r>
            <a:r>
              <a:rPr lang="en-US" dirty="0">
                <a:solidFill>
                  <a:srgbClr val="000000"/>
                </a:solidFill>
                <a:cs typeface="Times New Roman" charset="0"/>
              </a:rPr>
              <a:t>, replace, delete, append, </a:t>
            </a:r>
            <a:r>
              <a:rPr lang="en-US" dirty="0" smtClean="0">
                <a:solidFill>
                  <a:srgbClr val="000000"/>
                </a:solidFill>
                <a:cs typeface="Times New Roman" charset="0"/>
              </a:rPr>
              <a:t>insert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cs typeface="Times New Roman" charset="0"/>
              </a:rPr>
              <a:t>Input text flows through the program, is modified, and is directed to standard output.</a:t>
            </a:r>
          </a:p>
          <a:p>
            <a:pPr>
              <a:lnSpc>
                <a:spcPct val="90000"/>
              </a:lnSpc>
              <a:buFont typeface="Wingdings" charset="0"/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500" y="174388"/>
            <a:ext cx="1739900" cy="9178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94895" y="4897398"/>
            <a:ext cx="70184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latin typeface="Courier New"/>
                <a:cs typeface="Courier New"/>
              </a:rPr>
              <a:t>sed</a:t>
            </a:r>
            <a:r>
              <a:rPr lang="en-US" sz="2400" dirty="0">
                <a:latin typeface="Courier New"/>
                <a:cs typeface="Courier New"/>
              </a:rPr>
              <a:t> [options] commands [file-to-edit]</a:t>
            </a:r>
          </a:p>
        </p:txBody>
      </p:sp>
    </p:spTree>
    <p:extLst>
      <p:ext uri="{BB962C8B-B14F-4D97-AF65-F5344CB8AC3E}">
        <p14:creationId xmlns:p14="http://schemas.microsoft.com/office/powerpoint/2010/main" val="110817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651444" y="1850483"/>
            <a:ext cx="7772400" cy="4038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 err="1" smtClean="0">
                <a:solidFill>
                  <a:srgbClr val="000000"/>
                </a:solidFill>
                <a:latin typeface="+mj-lt"/>
                <a:cs typeface="Times New Roman" charset="0"/>
              </a:rPr>
              <a:t>Sed</a:t>
            </a:r>
            <a:r>
              <a:rPr lang="en-US" dirty="0" smtClean="0">
                <a:solidFill>
                  <a:srgbClr val="000000"/>
                </a:solidFill>
                <a:latin typeface="+mj-lt"/>
                <a:cs typeface="Times New Roman" charset="0"/>
              </a:rPr>
              <a:t> is designed to be especially useful in three cases: 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+mj-lt"/>
                <a:cs typeface="Times New Roman" charset="0"/>
              </a:rPr>
              <a:t>files are too large for interactive editing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+mj-lt"/>
                <a:cs typeface="Times New Roman" charset="0"/>
              </a:rPr>
              <a:t>editing is too complicated for regular text editors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solidFill>
                  <a:srgbClr val="000000"/>
                </a:solidFill>
                <a:latin typeface="+mj-lt"/>
                <a:cs typeface="Times New Roman" charset="0"/>
              </a:rPr>
              <a:t>multiple editing in one pass </a:t>
            </a:r>
            <a:endParaRPr lang="en-US" dirty="0">
              <a:solidFill>
                <a:srgbClr val="000000"/>
              </a:solidFill>
              <a:latin typeface="+mj-lt"/>
              <a:cs typeface="Times New Roman" charset="0"/>
            </a:endParaRPr>
          </a:p>
        </p:txBody>
      </p:sp>
      <p:sp>
        <p:nvSpPr>
          <p:cNvPr id="5" name="Rectangle 4"/>
          <p:cNvSpPr>
            <a:spLocks noGrp="1" noChangeArrowheads="1"/>
          </p:cNvSpPr>
          <p:nvPr>
            <p:ph type="title"/>
          </p:nvPr>
        </p:nvSpPr>
        <p:spPr>
          <a:xfrm>
            <a:off x="651444" y="555083"/>
            <a:ext cx="7772400" cy="762000"/>
          </a:xfrm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Why u</a:t>
            </a:r>
            <a:r>
              <a:rPr lang="en-US" dirty="0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se </a:t>
            </a:r>
            <a:r>
              <a:rPr lang="en-US" b="1" dirty="0" err="1">
                <a:effectLst>
                  <a:outerShdw blurRad="38100" dist="38100" dir="2700000" algn="tl">
                    <a:srgbClr val="DDDDDD"/>
                  </a:outerShdw>
                </a:effectLst>
              </a:rPr>
              <a:t>s</a:t>
            </a:r>
            <a:r>
              <a:rPr lang="en-US" b="1" dirty="0" err="1" smtClean="0">
                <a:effectLst>
                  <a:outerShdw blurRad="38100" dist="38100" dir="2700000" algn="tl">
                    <a:srgbClr val="DDDDDD"/>
                  </a:outerShdw>
                </a:effectLst>
              </a:rPr>
              <a:t>ed</a:t>
            </a:r>
            <a:r>
              <a:rPr lang="en-US" dirty="0">
                <a:effectLst>
                  <a:outerShdw blurRad="38100" dist="38100" dir="2700000" algn="tl">
                    <a:srgbClr val="DDDDDD"/>
                  </a:outerShdw>
                </a:effectLst>
              </a:rPr>
              <a:t>?</a:t>
            </a:r>
            <a:r>
              <a:rPr lang="en-US" dirty="0"/>
              <a:t>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4652" y="177800"/>
            <a:ext cx="2009348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334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</a:t>
            </a:r>
            <a:r>
              <a:rPr lang="en-US" dirty="0" err="1" smtClean="0"/>
              <a:t>ed</a:t>
            </a:r>
            <a:r>
              <a:rPr lang="en-US" dirty="0" smtClean="0"/>
              <a:t> : Substitute command </a:t>
            </a:r>
            <a:r>
              <a:rPr lang="en-US" b="1" dirty="0" smtClean="0"/>
              <a:t>s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697995" y="1656712"/>
            <a:ext cx="77572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>
                <a:latin typeface="Courier New" charset="0"/>
              </a:rPr>
              <a:t>sed</a:t>
            </a:r>
            <a:r>
              <a:rPr lang="en-US" sz="2400" dirty="0" smtClean="0">
                <a:latin typeface="Courier New" charset="0"/>
              </a:rPr>
              <a:t> '</a:t>
            </a:r>
            <a:r>
              <a:rPr lang="en-US" sz="2400" b="1" dirty="0" smtClean="0">
                <a:latin typeface="Courier New" charset="0"/>
              </a:rPr>
              <a:t>s</a:t>
            </a:r>
            <a:r>
              <a:rPr lang="en-US" sz="2400" dirty="0">
                <a:latin typeface="Courier New" charset="0"/>
              </a:rPr>
              <a:t>/</a:t>
            </a:r>
            <a:r>
              <a:rPr lang="en-US" sz="2400" dirty="0" err="1">
                <a:latin typeface="Courier New" charset="0"/>
              </a:rPr>
              <a:t>old_word</a:t>
            </a:r>
            <a:r>
              <a:rPr lang="en-US" sz="2400" dirty="0">
                <a:latin typeface="Courier New" charset="0"/>
              </a:rPr>
              <a:t>/</a:t>
            </a:r>
            <a:r>
              <a:rPr lang="en-US" sz="2400" dirty="0" err="1">
                <a:latin typeface="Courier New" charset="0"/>
              </a:rPr>
              <a:t>new_word</a:t>
            </a:r>
            <a:r>
              <a:rPr lang="en-US" sz="2400" dirty="0" smtClean="0">
                <a:latin typeface="Courier New" charset="0"/>
              </a:rPr>
              <a:t>/’ </a:t>
            </a:r>
            <a:r>
              <a:rPr lang="en-US" sz="2400" dirty="0">
                <a:latin typeface="Courier New"/>
                <a:cs typeface="Courier New"/>
              </a:rPr>
              <a:t>[file-to-edit]</a:t>
            </a:r>
          </a:p>
        </p:txBody>
      </p:sp>
      <p:sp>
        <p:nvSpPr>
          <p:cNvPr id="9" name="Rectangle 8"/>
          <p:cNvSpPr/>
          <p:nvPr/>
        </p:nvSpPr>
        <p:spPr>
          <a:xfrm>
            <a:off x="959734" y="3778389"/>
            <a:ext cx="532820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90000"/>
              </a:lnSpc>
              <a:buFontTx/>
              <a:buNone/>
            </a:pPr>
            <a:r>
              <a:rPr lang="en-US" sz="2400" dirty="0" err="1">
                <a:latin typeface="Courier New"/>
                <a:cs typeface="Courier New"/>
              </a:rPr>
              <a:t>s</a:t>
            </a:r>
            <a:r>
              <a:rPr lang="en-US" sz="2400" dirty="0" err="1" smtClean="0">
                <a:latin typeface="Courier New"/>
                <a:cs typeface="Courier New"/>
              </a:rPr>
              <a:t>ed</a:t>
            </a:r>
            <a:r>
              <a:rPr lang="en-US" sz="2400" dirty="0" smtClean="0">
                <a:latin typeface="Courier New"/>
                <a:cs typeface="Courier New"/>
              </a:rPr>
              <a:t> 's/bee/be/</a:t>
            </a:r>
            <a:r>
              <a:rPr lang="ja-JP" altLang="en-US" sz="2400" dirty="0" smtClean="0">
                <a:latin typeface="Courier New"/>
                <a:cs typeface="Courier New"/>
              </a:rPr>
              <a:t>‘</a:t>
            </a:r>
            <a:r>
              <a:rPr lang="en-US" altLang="ja-JP" sz="2400" dirty="0" smtClean="0">
                <a:latin typeface="Courier New"/>
                <a:cs typeface="Courier New"/>
              </a:rPr>
              <a:t>  </a:t>
            </a:r>
            <a:r>
              <a:rPr lang="en-US" altLang="ja-JP" sz="2400" dirty="0" err="1" smtClean="0">
                <a:latin typeface="Courier New"/>
                <a:cs typeface="Courier New"/>
              </a:rPr>
              <a:t>file_sed.txt</a:t>
            </a:r>
            <a:r>
              <a:rPr lang="en-US" altLang="ja-JP" sz="2400" dirty="0" smtClean="0">
                <a:latin typeface="Courier New"/>
                <a:cs typeface="Courier New"/>
              </a:rPr>
              <a:t>   </a:t>
            </a:r>
            <a:endParaRPr lang="en-US" sz="2400" dirty="0">
              <a:latin typeface="Courier New"/>
              <a:cs typeface="Courier New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97995" y="3023116"/>
            <a:ext cx="30936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To </a:t>
            </a:r>
            <a:r>
              <a:rPr lang="en-US" dirty="0" smtClean="0">
                <a:latin typeface="Courier New"/>
                <a:cs typeface="Courier New"/>
              </a:rPr>
              <a:t>bee, </a:t>
            </a:r>
            <a:r>
              <a:rPr lang="en-US" dirty="0">
                <a:latin typeface="Courier New"/>
                <a:cs typeface="Courier New"/>
              </a:rPr>
              <a:t>or not to </a:t>
            </a:r>
            <a:r>
              <a:rPr lang="en-US" dirty="0" smtClean="0">
                <a:latin typeface="Courier New"/>
                <a:cs typeface="Courier New"/>
              </a:rPr>
              <a:t>bee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97995" y="4679434"/>
            <a:ext cx="29551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To </a:t>
            </a:r>
            <a:r>
              <a:rPr lang="en-US" dirty="0" smtClean="0">
                <a:latin typeface="Courier New"/>
                <a:cs typeface="Courier New"/>
              </a:rPr>
              <a:t>be, </a:t>
            </a:r>
            <a:r>
              <a:rPr lang="en-US" dirty="0">
                <a:latin typeface="Courier New"/>
                <a:cs typeface="Courier New"/>
              </a:rPr>
              <a:t>or not to </a:t>
            </a:r>
            <a:r>
              <a:rPr lang="en-US" b="1" dirty="0" smtClean="0">
                <a:latin typeface="Courier New"/>
                <a:cs typeface="Courier New"/>
              </a:rPr>
              <a:t>bee</a:t>
            </a:r>
            <a:endParaRPr lang="en-US" b="1" dirty="0">
              <a:latin typeface="Courier New"/>
              <a:cs typeface="Courier New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3886200" y="3392448"/>
            <a:ext cx="482600" cy="3859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25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b="1" dirty="0"/>
              <a:t>g</a:t>
            </a:r>
            <a:r>
              <a:rPr lang="en-US" dirty="0"/>
              <a:t> - Global replacement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2120"/>
            <a:ext cx="8229600" cy="3340100"/>
          </a:xfrm>
        </p:spPr>
        <p:txBody>
          <a:bodyPr/>
          <a:lstStyle/>
          <a:p>
            <a:pPr marL="342900" lvl="1" indent="-342900">
              <a:buFont typeface="Arial"/>
              <a:buChar char="•"/>
            </a:pPr>
            <a:r>
              <a:rPr lang="en-US" sz="3200" dirty="0"/>
              <a:t>Normally, substitutions apply to only the first match in the </a:t>
            </a:r>
            <a:r>
              <a:rPr lang="en-US" sz="3200" dirty="0" smtClean="0"/>
              <a:t>string.</a:t>
            </a:r>
          </a:p>
          <a:p>
            <a:pPr marL="342900" lvl="1" indent="-342900">
              <a:buFont typeface="Arial"/>
              <a:buChar char="•"/>
            </a:pPr>
            <a:endParaRPr lang="en-US" sz="3200" dirty="0"/>
          </a:p>
          <a:p>
            <a:pPr marL="342900" lvl="1" indent="-342900">
              <a:buFont typeface="Arial"/>
              <a:buChar char="•"/>
            </a:pPr>
            <a:endParaRPr lang="en-US" sz="3200" dirty="0" smtClean="0"/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To </a:t>
            </a:r>
            <a:r>
              <a:rPr lang="en-US" dirty="0"/>
              <a:t>apply the substitution to </a:t>
            </a:r>
            <a:r>
              <a:rPr lang="en-US" b="1" dirty="0"/>
              <a:t>all</a:t>
            </a:r>
            <a:r>
              <a:rPr lang="en-US" dirty="0"/>
              <a:t> matches in the </a:t>
            </a:r>
            <a:r>
              <a:rPr lang="en-US" dirty="0" smtClean="0"/>
              <a:t>string use “</a:t>
            </a:r>
            <a:r>
              <a:rPr lang="en-US" b="1" dirty="0" smtClean="0"/>
              <a:t>g”</a:t>
            </a:r>
            <a:r>
              <a:rPr lang="en-US" dirty="0" smtClean="0"/>
              <a:t> options</a:t>
            </a:r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25186" y="2906236"/>
            <a:ext cx="30936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To </a:t>
            </a:r>
            <a:r>
              <a:rPr lang="en-US" b="1" dirty="0" smtClean="0">
                <a:latin typeface="Courier New"/>
                <a:cs typeface="Courier New"/>
              </a:rPr>
              <a:t>bee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>
                <a:latin typeface="Courier New"/>
                <a:cs typeface="Courier New"/>
              </a:rPr>
              <a:t>or not to bee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505200" y="3275568"/>
            <a:ext cx="177800" cy="3487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221290" y="3624302"/>
            <a:ext cx="461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be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5524500" y="3275568"/>
            <a:ext cx="203200" cy="3487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265990" y="3700502"/>
            <a:ext cx="323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?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346200" y="5337663"/>
            <a:ext cx="65151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90000"/>
              </a:lnSpc>
              <a:buFontTx/>
              <a:buNone/>
            </a:pPr>
            <a:r>
              <a:rPr lang="en-US" sz="2400" dirty="0" err="1">
                <a:latin typeface="Courier New"/>
                <a:cs typeface="Courier New"/>
              </a:rPr>
              <a:t>sed</a:t>
            </a:r>
            <a:r>
              <a:rPr lang="en-US" sz="2400" dirty="0">
                <a:latin typeface="Courier New"/>
                <a:cs typeface="Courier New"/>
              </a:rPr>
              <a:t> 's/bee/be</a:t>
            </a:r>
            <a:r>
              <a:rPr lang="en-US" sz="2400" dirty="0" smtClean="0">
                <a:latin typeface="Courier New"/>
                <a:cs typeface="Courier New"/>
              </a:rPr>
              <a:t>/</a:t>
            </a:r>
            <a:r>
              <a:rPr lang="en-US" sz="2400" b="1" dirty="0" smtClean="0">
                <a:solidFill>
                  <a:srgbClr val="800000"/>
                </a:solidFill>
                <a:latin typeface="Courier New"/>
                <a:cs typeface="Courier New"/>
              </a:rPr>
              <a:t>g</a:t>
            </a:r>
            <a:r>
              <a:rPr lang="ja-JP" altLang="en-US" sz="2400" dirty="0" smtClean="0">
                <a:latin typeface="Courier New"/>
                <a:cs typeface="Courier New"/>
              </a:rPr>
              <a:t>‘</a:t>
            </a:r>
            <a:r>
              <a:rPr lang="en-US" altLang="ja-JP" sz="2400" dirty="0" smtClean="0">
                <a:latin typeface="Courier New"/>
                <a:cs typeface="Courier New"/>
              </a:rPr>
              <a:t>  </a:t>
            </a:r>
            <a:r>
              <a:rPr lang="en-US" altLang="ja-JP" sz="2400" dirty="0" err="1">
                <a:latin typeface="Courier New"/>
                <a:cs typeface="Courier New"/>
              </a:rPr>
              <a:t>file_sed.txt</a:t>
            </a:r>
            <a:r>
              <a:rPr lang="en-US" altLang="ja-JP" sz="2400" dirty="0">
                <a:latin typeface="Courier New"/>
                <a:cs typeface="Courier New"/>
              </a:rPr>
              <a:t>   </a:t>
            </a:r>
            <a:endParaRPr lang="en-US" sz="2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21847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matched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328271"/>
          </a:xfrm>
        </p:spPr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ut </a:t>
            </a:r>
            <a:r>
              <a:rPr lang="en-US" dirty="0"/>
              <a:t>parentheses around the matched text: </a:t>
            </a:r>
          </a:p>
        </p:txBody>
      </p:sp>
      <p:sp>
        <p:nvSpPr>
          <p:cNvPr id="4" name="Rectangle 3"/>
          <p:cNvSpPr/>
          <p:nvPr/>
        </p:nvSpPr>
        <p:spPr>
          <a:xfrm>
            <a:off x="1117774" y="2970021"/>
            <a:ext cx="66490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latin typeface="Courier New"/>
                <a:cs typeface="Courier New"/>
              </a:rPr>
              <a:t>sed</a:t>
            </a:r>
            <a:r>
              <a:rPr lang="en-US" sz="2400" dirty="0">
                <a:latin typeface="Courier New"/>
                <a:cs typeface="Courier New"/>
              </a:rPr>
              <a:t> 's</a:t>
            </a:r>
            <a:r>
              <a:rPr lang="en-US" sz="2400" dirty="0" smtClean="0">
                <a:latin typeface="Courier New"/>
                <a:cs typeface="Courier New"/>
              </a:rPr>
              <a:t>/&lt;pattern&gt;/</a:t>
            </a:r>
            <a:r>
              <a:rPr lang="en-US" sz="2400" dirty="0">
                <a:latin typeface="Courier New"/>
                <a:cs typeface="Courier New"/>
              </a:rPr>
              <a:t>(&amp;)/' </a:t>
            </a:r>
            <a:r>
              <a:rPr lang="en-US" sz="2400" dirty="0" err="1">
                <a:latin typeface="Courier New"/>
                <a:cs typeface="Courier New"/>
              </a:rPr>
              <a:t>annoying.txt</a:t>
            </a:r>
            <a:endParaRPr lang="en-US" sz="2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27394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practice!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4819" y="141656"/>
            <a:ext cx="1277449" cy="96438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1586637"/>
            <a:ext cx="7239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vi </a:t>
            </a:r>
            <a:r>
              <a:rPr lang="en-US" dirty="0" err="1">
                <a:latin typeface="Courier New"/>
                <a:cs typeface="Courier New"/>
              </a:rPr>
              <a:t>tobe.txt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sed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's/bee/be/' </a:t>
            </a:r>
            <a:r>
              <a:rPr lang="en-US" dirty="0" err="1">
                <a:latin typeface="Courier New"/>
                <a:cs typeface="Courier New"/>
              </a:rPr>
              <a:t>tobe.txt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r>
              <a:rPr lang="en-US" dirty="0">
                <a:latin typeface="Courier New"/>
                <a:cs typeface="Courier New"/>
              </a:rPr>
              <a:t>To be, or not to bee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sed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's/bee/be/g' </a:t>
            </a:r>
            <a:r>
              <a:rPr lang="en-US" dirty="0" err="1">
                <a:latin typeface="Courier New"/>
                <a:cs typeface="Courier New"/>
              </a:rPr>
              <a:t>tobe.txt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r>
              <a:rPr lang="en-US" dirty="0">
                <a:latin typeface="Courier New"/>
                <a:cs typeface="Courier New"/>
              </a:rPr>
              <a:t>To be, or not to be</a:t>
            </a:r>
          </a:p>
        </p:txBody>
      </p:sp>
      <p:sp>
        <p:nvSpPr>
          <p:cNvPr id="8" name="Rectangle 7"/>
          <p:cNvSpPr/>
          <p:nvPr/>
        </p:nvSpPr>
        <p:spPr>
          <a:xfrm>
            <a:off x="3335166" y="1388398"/>
            <a:ext cx="27704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urier New"/>
                <a:cs typeface="Courier New"/>
              </a:rPr>
              <a:t>To </a:t>
            </a:r>
            <a:r>
              <a:rPr lang="en-US" sz="1600" dirty="0" smtClean="0">
                <a:latin typeface="Courier New"/>
                <a:cs typeface="Courier New"/>
              </a:rPr>
              <a:t>bee, </a:t>
            </a:r>
            <a:r>
              <a:rPr lang="en-US" sz="1600" dirty="0">
                <a:latin typeface="Courier New"/>
                <a:cs typeface="Courier New"/>
              </a:rPr>
              <a:t>or not to bee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601866" y="1700937"/>
            <a:ext cx="0" cy="3056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13718" y="3601135"/>
            <a:ext cx="857308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sed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’s/seven/nine/g’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file_sed.txt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|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sed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’s/nine/two/g’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 lvl="1"/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ed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’s/a/o/g’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file_sed.txt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 lvl="1"/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sed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  <a:cs typeface="Courier New" charset="0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s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/</a:t>
            </a:r>
            <a:r>
              <a:rPr lang="en-US" b="1" dirty="0">
                <a:solidFill>
                  <a:srgbClr val="000000"/>
                </a:solidFill>
                <a:latin typeface="Courier New" charset="0"/>
              </a:rPr>
              <a:t>^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and/or/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  <a:cs typeface="Courier New" charset="0"/>
              </a:rPr>
              <a:t>’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file_sed.txt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 lvl="1"/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ed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  <a:cs typeface="Courier New" charset="0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s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/s..../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xxxxx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/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g’ 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file_sed.txt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 lvl="1"/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ed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  <a:cs typeface="Courier New" charset="0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s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/ago$/!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/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  <a:cs typeface="Courier New" charset="0"/>
              </a:rPr>
              <a:t>’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file_sed.txt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 lvl="1"/>
            <a:endParaRPr lang="en-US" dirty="0">
              <a:solidFill>
                <a:srgbClr val="000000"/>
              </a:solidFill>
              <a:latin typeface="Courier New" charset="0"/>
            </a:endParaRPr>
          </a:p>
          <a:p>
            <a:pPr lvl="1"/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sed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's/[12]/3/g' regex2.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txt</a:t>
            </a:r>
          </a:p>
          <a:p>
            <a:pPr lvl="1"/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sed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's/[[:alpha:]]/B/g' regex2.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txt</a:t>
            </a:r>
          </a:p>
          <a:p>
            <a:pPr lvl="1"/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sed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b="1" dirty="0">
                <a:solidFill>
                  <a:srgbClr val="FF0000"/>
                </a:solidFill>
                <a:latin typeface="Courier New" charset="0"/>
              </a:rPr>
              <a:t>-E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 's/[[:</a:t>
            </a:r>
            <a:r>
              <a:rPr lang="en-US" dirty="0" err="1">
                <a:solidFill>
                  <a:srgbClr val="000000"/>
                </a:solidFill>
                <a:latin typeface="Courier New" charset="0"/>
              </a:rPr>
              <a:t>alnum</a:t>
            </a:r>
            <a:r>
              <a:rPr lang="en-US" dirty="0">
                <a:solidFill>
                  <a:srgbClr val="000000"/>
                </a:solidFill>
                <a:latin typeface="Courier New" charset="0"/>
              </a:rPr>
              <a:t>:]]{2}/(&amp;)/g' regex2.txt</a:t>
            </a:r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Courier New" charset="0"/>
            </a:endParaRPr>
          </a:p>
          <a:p>
            <a:pPr lvl="1"/>
            <a:endParaRPr lang="en-US" b="1" dirty="0">
              <a:effectLst>
                <a:outerShdw blurRad="38100" dist="38100" dir="2700000" algn="tl">
                  <a:srgbClr val="DDDDDD"/>
                </a:outerShdw>
              </a:effectLst>
              <a:latin typeface="Courier New" charset="0"/>
            </a:endParaRPr>
          </a:p>
          <a:p>
            <a:pPr lvl="1"/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04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025" y="274638"/>
            <a:ext cx="8229600" cy="1143000"/>
          </a:xfrm>
        </p:spPr>
        <p:txBody>
          <a:bodyPr/>
          <a:lstStyle/>
          <a:p>
            <a:r>
              <a:rPr lang="en-US" dirty="0" smtClean="0">
                <a:latin typeface="+mj-lt"/>
              </a:rPr>
              <a:t>Relative vs. absolute path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 smtClean="0">
                <a:latin typeface="+mj-lt"/>
              </a:rPr>
              <a:t>A file or a directory can be referred to by</a:t>
            </a:r>
          </a:p>
          <a:p>
            <a:pPr lvl="1">
              <a:lnSpc>
                <a:spcPct val="90000"/>
              </a:lnSpc>
            </a:pPr>
            <a:r>
              <a:rPr lang="en-US" sz="2600" dirty="0" smtClean="0">
                <a:latin typeface="+mj-lt"/>
              </a:rPr>
              <a:t>Relative path</a:t>
            </a:r>
          </a:p>
          <a:p>
            <a:pPr lvl="2">
              <a:lnSpc>
                <a:spcPct val="90000"/>
              </a:lnSpc>
            </a:pPr>
            <a:r>
              <a:rPr lang="en-US" sz="2000" dirty="0" smtClean="0">
                <a:latin typeface="Courier New"/>
                <a:cs typeface="Courier New"/>
              </a:rPr>
              <a:t>../</a:t>
            </a:r>
            <a:r>
              <a:rPr lang="en-US" sz="2000" dirty="0" err="1" smtClean="0">
                <a:latin typeface="Courier New"/>
                <a:cs typeface="Courier New"/>
              </a:rPr>
              <a:t>test.txt</a:t>
            </a:r>
            <a:r>
              <a:rPr lang="en-US" sz="2000" dirty="0" smtClean="0">
                <a:latin typeface="Courier New"/>
                <a:cs typeface="Courier New"/>
              </a:rPr>
              <a:t> </a:t>
            </a:r>
            <a:r>
              <a:rPr lang="en-US" sz="2000" b="1" dirty="0" smtClean="0">
                <a:latin typeface="Courier New"/>
                <a:cs typeface="Courier New"/>
              </a:rPr>
              <a:t>if you are at </a:t>
            </a:r>
            <a:r>
              <a:rPr lang="en-US" sz="2000" dirty="0">
                <a:latin typeface="Courier New"/>
                <a:cs typeface="Courier New"/>
              </a:rPr>
              <a:t>/u/home/s/</a:t>
            </a:r>
            <a:r>
              <a:rPr lang="en-US" sz="2000" dirty="0" err="1">
                <a:latin typeface="Courier New"/>
                <a:cs typeface="Courier New"/>
              </a:rPr>
              <a:t>serghei</a:t>
            </a:r>
            <a:r>
              <a:rPr lang="en-US" sz="2000" dirty="0">
                <a:latin typeface="Courier New"/>
                <a:cs typeface="Courier New"/>
              </a:rPr>
              <a:t>/</a:t>
            </a:r>
            <a:r>
              <a:rPr lang="en-US" sz="2000" dirty="0" smtClean="0">
                <a:latin typeface="Courier New"/>
                <a:cs typeface="Courier New"/>
              </a:rPr>
              <a:t>test/new/</a:t>
            </a:r>
          </a:p>
          <a:p>
            <a:pPr lvl="1">
              <a:lnSpc>
                <a:spcPct val="90000"/>
              </a:lnSpc>
            </a:pPr>
            <a:r>
              <a:rPr lang="en-US" sz="2600" dirty="0" smtClean="0">
                <a:latin typeface="+mj-lt"/>
              </a:rPr>
              <a:t>Absolute path</a:t>
            </a:r>
          </a:p>
          <a:p>
            <a:pPr lvl="2">
              <a:lnSpc>
                <a:spcPct val="90000"/>
              </a:lnSpc>
            </a:pPr>
            <a:r>
              <a:rPr lang="en-US" sz="2000" dirty="0">
                <a:latin typeface="Courier New"/>
                <a:cs typeface="Courier New"/>
              </a:rPr>
              <a:t>/u/home/s/</a:t>
            </a:r>
            <a:r>
              <a:rPr lang="en-US" sz="2000" dirty="0" err="1">
                <a:latin typeface="Courier New"/>
                <a:cs typeface="Courier New"/>
              </a:rPr>
              <a:t>serghei</a:t>
            </a:r>
            <a:r>
              <a:rPr lang="en-US" sz="2000" dirty="0">
                <a:latin typeface="Courier New"/>
                <a:cs typeface="Courier New"/>
              </a:rPr>
              <a:t>/</a:t>
            </a:r>
            <a:r>
              <a:rPr lang="en-US" sz="2000" dirty="0" smtClean="0">
                <a:latin typeface="Courier New"/>
                <a:cs typeface="Courier New"/>
              </a:rPr>
              <a:t>test/</a:t>
            </a:r>
            <a:r>
              <a:rPr lang="en-US" sz="2000" dirty="0" err="1" smtClean="0">
                <a:latin typeface="Courier New"/>
                <a:cs typeface="Courier New"/>
              </a:rPr>
              <a:t>test.txt</a:t>
            </a:r>
            <a:endParaRPr lang="en-US" sz="2000" dirty="0">
              <a:latin typeface="Courier New"/>
              <a:cs typeface="Courier New"/>
            </a:endParaRPr>
          </a:p>
          <a:p>
            <a:pPr lvl="1">
              <a:lnSpc>
                <a:spcPct val="90000"/>
              </a:lnSpc>
            </a:pPr>
            <a:endParaRPr lang="en-US" sz="2400" dirty="0" smtClean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2624" y="4640084"/>
            <a:ext cx="63658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[serghei@login2 test]$ less ./</a:t>
            </a:r>
            <a:r>
              <a:rPr lang="en-US" dirty="0" err="1">
                <a:latin typeface="Courier New"/>
                <a:cs typeface="Courier New"/>
              </a:rPr>
              <a:t>test.txt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r>
              <a:rPr lang="en-US" dirty="0" smtClean="0">
                <a:latin typeface="Courier New"/>
                <a:cs typeface="Courier New"/>
              </a:rPr>
              <a:t>[</a:t>
            </a:r>
            <a:r>
              <a:rPr lang="en-US" dirty="0">
                <a:latin typeface="Courier New"/>
                <a:cs typeface="Courier New"/>
              </a:rPr>
              <a:t>serghei@login2 test]$ </a:t>
            </a:r>
            <a:r>
              <a:rPr lang="en-US" dirty="0" err="1">
                <a:latin typeface="Courier New"/>
                <a:cs typeface="Courier New"/>
              </a:rPr>
              <a:t>ls</a:t>
            </a:r>
            <a:r>
              <a:rPr lang="en-US" dirty="0">
                <a:latin typeface="Courier New"/>
                <a:cs typeface="Courier New"/>
              </a:rPr>
              <a:t> -l ..</a:t>
            </a:r>
            <a:r>
              <a:rPr lang="en-US" dirty="0" smtClean="0">
                <a:latin typeface="Courier New"/>
                <a:cs typeface="Courier New"/>
              </a:rPr>
              <a:t>/</a:t>
            </a:r>
          </a:p>
          <a:p>
            <a:r>
              <a:rPr lang="en-US" dirty="0">
                <a:latin typeface="Courier New"/>
                <a:cs typeface="Courier New"/>
              </a:rPr>
              <a:t>[serghei@login2 test]$ </a:t>
            </a:r>
            <a:r>
              <a:rPr lang="en-US" dirty="0" err="1">
                <a:latin typeface="Courier New"/>
                <a:cs typeface="Courier New"/>
              </a:rPr>
              <a:t>ls</a:t>
            </a:r>
            <a:r>
              <a:rPr lang="en-US" dirty="0">
                <a:latin typeface="Courier New"/>
                <a:cs typeface="Courier New"/>
              </a:rPr>
              <a:t> -l ~/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498" y="5206998"/>
            <a:ext cx="1905001" cy="142875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84025" y="612616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latin typeface="Courier New"/>
                <a:cs typeface="Courier New"/>
              </a:rPr>
              <a:t>245 Highland Ave, Manhattan Beach, California 90266</a:t>
            </a:r>
          </a:p>
        </p:txBody>
      </p:sp>
      <p:sp>
        <p:nvSpPr>
          <p:cNvPr id="10" name="Rectangle 9"/>
          <p:cNvSpPr/>
          <p:nvPr/>
        </p:nvSpPr>
        <p:spPr>
          <a:xfrm>
            <a:off x="7517070" y="4126468"/>
            <a:ext cx="9361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Relative 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7985126" y="4495800"/>
            <a:ext cx="0" cy="71119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347055" y="5794415"/>
            <a:ext cx="10179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Absolute 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159250" y="6163747"/>
            <a:ext cx="696775" cy="29737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530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Don’t read and write the same file!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sed</a:t>
            </a:r>
            <a:r>
              <a:rPr lang="en-US" dirty="0"/>
              <a:t> 's/seven/nine/g' </a:t>
            </a:r>
            <a:r>
              <a:rPr lang="en-US" b="1" dirty="0" err="1"/>
              <a:t>sed_file.txt</a:t>
            </a:r>
            <a:r>
              <a:rPr lang="en-US" dirty="0"/>
              <a:t> </a:t>
            </a:r>
            <a:r>
              <a:rPr lang="en-US" dirty="0" smtClean="0"/>
              <a:t>&gt;</a:t>
            </a:r>
            <a:r>
              <a:rPr lang="en-US" b="1" dirty="0" err="1"/>
              <a:t>sed_file.txt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1" y="404813"/>
            <a:ext cx="852126" cy="8826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87500" y="2986018"/>
            <a:ext cx="6756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42729"/>
                </a:solidFill>
                <a:latin typeface="+mj-lt"/>
              </a:rPr>
              <a:t>Redirections</a:t>
            </a:r>
            <a:r>
              <a:rPr lang="en-US" dirty="0">
                <a:solidFill>
                  <a:srgbClr val="242729"/>
                </a:solidFill>
                <a:latin typeface="+mj-lt"/>
              </a:rPr>
              <a:t> are done by the shell, before the command runs. This means that the shell is told to truncate the file before </a:t>
            </a:r>
            <a:r>
              <a:rPr lang="en-US" b="1" dirty="0" err="1" smtClean="0">
                <a:latin typeface="+mj-lt"/>
              </a:rPr>
              <a:t>sed</a:t>
            </a:r>
            <a:r>
              <a:rPr lang="en-US" dirty="0">
                <a:solidFill>
                  <a:srgbClr val="242729"/>
                </a:solidFill>
                <a:latin typeface="+mj-lt"/>
              </a:rPr>
              <a:t> gets a chance to read it. There is no way around this if you are using shell redirection.</a:t>
            </a:r>
            <a:endParaRPr lang="en-US" dirty="0"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1" y="3130588"/>
            <a:ext cx="852126" cy="105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5268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Delete lines with 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Remove the 3rd line: 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sed '3</a:t>
            </a:r>
            <a:r>
              <a:rPr lang="en-US" b="1" dirty="0" smtClean="0">
                <a:solidFill>
                  <a:srgbClr val="953735"/>
                </a:solidFill>
                <a:latin typeface="Courier New"/>
                <a:cs typeface="Courier New"/>
              </a:rPr>
              <a:t>d</a:t>
            </a:r>
            <a:r>
              <a:rPr lang="en-US" dirty="0" smtClean="0">
                <a:latin typeface="Courier New"/>
                <a:cs typeface="Courier New"/>
              </a:rPr>
              <a:t>' </a:t>
            </a:r>
            <a:r>
              <a:rPr lang="en-US" dirty="0" err="1" smtClean="0">
                <a:latin typeface="Courier New"/>
                <a:cs typeface="Courier New"/>
              </a:rPr>
              <a:t>fileName.txt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Remove the line containing the string "</a:t>
            </a:r>
            <a:r>
              <a:rPr lang="en-US" dirty="0" err="1" smtClean="0"/>
              <a:t>awk</a:t>
            </a:r>
            <a:r>
              <a:rPr lang="en-US" dirty="0" smtClean="0"/>
              <a:t>": 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sed '/</a:t>
            </a:r>
            <a:r>
              <a:rPr lang="en-US" dirty="0" err="1" smtClean="0">
                <a:latin typeface="Courier New"/>
                <a:cs typeface="Courier New"/>
              </a:rPr>
              <a:t>awk</a:t>
            </a:r>
            <a:r>
              <a:rPr lang="en-US" dirty="0" smtClean="0">
                <a:latin typeface="Courier New"/>
                <a:cs typeface="Courier New"/>
              </a:rPr>
              <a:t>/</a:t>
            </a:r>
            <a:r>
              <a:rPr lang="en-US" b="1" dirty="0" smtClean="0">
                <a:solidFill>
                  <a:srgbClr val="953735"/>
                </a:solidFill>
                <a:latin typeface="Courier New"/>
                <a:cs typeface="Courier New"/>
              </a:rPr>
              <a:t>d</a:t>
            </a:r>
            <a:r>
              <a:rPr lang="en-US" dirty="0" smtClean="0">
                <a:latin typeface="Courier New"/>
                <a:cs typeface="Courier New"/>
              </a:rPr>
              <a:t>' </a:t>
            </a:r>
            <a:r>
              <a:rPr lang="en-US" dirty="0" err="1" smtClean="0">
                <a:latin typeface="Courier New"/>
                <a:cs typeface="Courier New"/>
              </a:rPr>
              <a:t>filename.txt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/>
              <a:t>Remove the last line: 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sed '$</a:t>
            </a:r>
            <a:r>
              <a:rPr lang="en-US" b="1" dirty="0" smtClean="0">
                <a:solidFill>
                  <a:srgbClr val="953735"/>
                </a:solidFill>
                <a:latin typeface="Courier New"/>
                <a:cs typeface="Courier New"/>
              </a:rPr>
              <a:t>d</a:t>
            </a:r>
            <a:r>
              <a:rPr lang="en-US" dirty="0" smtClean="0">
                <a:latin typeface="Courier New"/>
                <a:cs typeface="Courier New"/>
              </a:rPr>
              <a:t>' </a:t>
            </a:r>
            <a:r>
              <a:rPr lang="en-US" dirty="0" err="1" smtClean="0">
                <a:latin typeface="Courier New"/>
                <a:cs typeface="Courier New"/>
              </a:rPr>
              <a:t>filename.txt</a:t>
            </a:r>
            <a:endParaRPr lang="en-US" dirty="0" smtClean="0">
              <a:latin typeface="Courier New"/>
              <a:cs typeface="Courier New"/>
            </a:endParaRP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60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practice!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4819" y="141656"/>
            <a:ext cx="1277449" cy="96438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61681" y="1690451"/>
            <a:ext cx="613655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latin typeface="Courier New"/>
                <a:cs typeface="Courier New"/>
              </a:rPr>
              <a:t>sed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'</a:t>
            </a:r>
            <a:r>
              <a:rPr lang="en-US" sz="2400" dirty="0" smtClean="0">
                <a:latin typeface="Courier New"/>
                <a:cs typeface="Courier New"/>
              </a:rPr>
              <a:t>3d’ regex2</a:t>
            </a:r>
            <a:r>
              <a:rPr lang="en-US" sz="2400" dirty="0">
                <a:latin typeface="Courier New"/>
                <a:cs typeface="Courier New"/>
              </a:rPr>
              <a:t>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>
                <a:latin typeface="Courier New"/>
                <a:cs typeface="Courier New"/>
              </a:rPr>
              <a:t>sed</a:t>
            </a:r>
            <a:r>
              <a:rPr lang="en-US" sz="2400" dirty="0">
                <a:latin typeface="Courier New"/>
                <a:cs typeface="Courier New"/>
              </a:rPr>
              <a:t> '/a/d' 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>
                <a:latin typeface="Courier New"/>
                <a:cs typeface="Courier New"/>
              </a:rPr>
              <a:t>sed</a:t>
            </a:r>
            <a:r>
              <a:rPr lang="en-US" sz="2400" dirty="0">
                <a:latin typeface="Courier New"/>
                <a:cs typeface="Courier New"/>
              </a:rPr>
              <a:t> '/[0-9]/d' regex2.</a:t>
            </a:r>
            <a:r>
              <a:rPr lang="en-US" sz="2400" dirty="0" smtClean="0">
                <a:latin typeface="Courier New"/>
                <a:cs typeface="Courier New"/>
              </a:rPr>
              <a:t>txt</a:t>
            </a:r>
          </a:p>
          <a:p>
            <a:r>
              <a:rPr lang="en-US" sz="2400" dirty="0" err="1">
                <a:latin typeface="Courier New"/>
                <a:cs typeface="Courier New"/>
              </a:rPr>
              <a:t>sed</a:t>
            </a:r>
            <a:r>
              <a:rPr lang="en-US" sz="2400" dirty="0">
                <a:latin typeface="Courier New"/>
                <a:cs typeface="Courier New"/>
              </a:rPr>
              <a:t> '$d' regex2.txt</a:t>
            </a:r>
          </a:p>
        </p:txBody>
      </p:sp>
    </p:spTree>
    <p:extLst>
      <p:ext uri="{BB962C8B-B14F-4D97-AF65-F5344CB8AC3E}">
        <p14:creationId xmlns:p14="http://schemas.microsoft.com/office/powerpoint/2010/main" val="195540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Summary</a:t>
            </a:r>
            <a:endParaRPr lang="en-US" dirty="0">
              <a:latin typeface="+mj-lt"/>
            </a:endParaRPr>
          </a:p>
        </p:txBody>
      </p:sp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1849453"/>
              </p:ext>
            </p:extLst>
          </p:nvPr>
        </p:nvGraphicFramePr>
        <p:xfrm>
          <a:off x="387350" y="1519238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08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up the alias for Mac OS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en-US" dirty="0">
                <a:cs typeface="Courier New"/>
              </a:rPr>
              <a:t>Go to home directory : </a:t>
            </a:r>
            <a:r>
              <a:rPr lang="en-US" sz="2800" dirty="0">
                <a:latin typeface="Courier New"/>
                <a:cs typeface="Courier New"/>
              </a:rPr>
              <a:t>cd</a:t>
            </a:r>
          </a:p>
          <a:p>
            <a:pPr marL="285750" indent="-285750"/>
            <a:r>
              <a:rPr lang="en-US" dirty="0">
                <a:cs typeface="Courier New"/>
              </a:rPr>
              <a:t>Open file .</a:t>
            </a:r>
            <a:r>
              <a:rPr lang="en-US" dirty="0" err="1">
                <a:cs typeface="Courier New"/>
              </a:rPr>
              <a:t>bash_profile</a:t>
            </a:r>
            <a:r>
              <a:rPr lang="en-US" dirty="0">
                <a:cs typeface="Courier New"/>
              </a:rPr>
              <a:t>: </a:t>
            </a:r>
            <a:r>
              <a:rPr lang="en-US" sz="2800" dirty="0" smtClean="0">
                <a:latin typeface="Courier New"/>
                <a:cs typeface="Courier New"/>
              </a:rPr>
              <a:t>vi </a:t>
            </a:r>
            <a:r>
              <a:rPr lang="en-US" sz="2800" dirty="0">
                <a:latin typeface="Courier New"/>
                <a:cs typeface="Courier New"/>
              </a:rPr>
              <a:t>.</a:t>
            </a:r>
            <a:r>
              <a:rPr lang="en-US" sz="2800" dirty="0" err="1">
                <a:latin typeface="Courier New"/>
                <a:cs typeface="Courier New"/>
              </a:rPr>
              <a:t>bash_profile</a:t>
            </a:r>
            <a:endParaRPr lang="en-US" sz="2800" dirty="0">
              <a:latin typeface="Courier New"/>
              <a:cs typeface="Courier New"/>
            </a:endParaRPr>
          </a:p>
          <a:p>
            <a:pPr marL="285750" indent="-285750"/>
            <a:r>
              <a:rPr lang="en-US" dirty="0">
                <a:cs typeface="Courier New"/>
              </a:rPr>
              <a:t>Add in the end of the </a:t>
            </a:r>
            <a:r>
              <a:rPr lang="en-US" dirty="0" smtClean="0">
                <a:cs typeface="Courier New"/>
              </a:rPr>
              <a:t>file:</a:t>
            </a:r>
            <a:endParaRPr lang="en-US" dirty="0">
              <a:cs typeface="Courier New"/>
            </a:endParaRPr>
          </a:p>
          <a:p>
            <a:pPr marL="285750" indent="-285750"/>
            <a:endParaRPr lang="en-US" dirty="0">
              <a:cs typeface="Courier New"/>
            </a:endParaRPr>
          </a:p>
          <a:p>
            <a:r>
              <a:rPr lang="en-US" sz="1800" dirty="0" smtClean="0">
                <a:latin typeface="Courier New"/>
                <a:cs typeface="Courier New"/>
              </a:rPr>
              <a:t>alias hoffman2=’</a:t>
            </a:r>
            <a:r>
              <a:rPr lang="en-US" sz="1800" dirty="0" err="1" smtClean="0">
                <a:latin typeface="Courier New"/>
                <a:cs typeface="Courier New"/>
              </a:rPr>
              <a:t>ssh</a:t>
            </a:r>
            <a:r>
              <a:rPr lang="en-US" sz="1800" dirty="0" smtClean="0">
                <a:latin typeface="Courier New"/>
                <a:cs typeface="Courier New"/>
              </a:rPr>
              <a:t> serghei@hoffman2.idre.ucla.edu’</a:t>
            </a:r>
            <a:br>
              <a:rPr lang="en-US" sz="1800" dirty="0" smtClean="0">
                <a:latin typeface="Courier New"/>
                <a:cs typeface="Courier New"/>
              </a:rPr>
            </a:br>
            <a:endParaRPr lang="en-US" sz="1800" dirty="0">
              <a:latin typeface="Courier New"/>
              <a:cs typeface="Courier New"/>
            </a:endParaRPr>
          </a:p>
          <a:p>
            <a:r>
              <a:rPr lang="en-US" dirty="0">
                <a:cs typeface="Courier New"/>
              </a:rPr>
              <a:t>Restart the session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5844" y="92076"/>
            <a:ext cx="1041400" cy="1041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560" y="5525998"/>
            <a:ext cx="1046079" cy="99604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99455" y="5525998"/>
            <a:ext cx="27873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Run  from the local session of the terminal. To open a local session :  </a:t>
            </a:r>
            <a:r>
              <a:rPr lang="en-US" b="1" dirty="0" smtClean="0"/>
              <a:t>Control-T</a:t>
            </a:r>
          </a:p>
        </p:txBody>
      </p:sp>
    </p:spTree>
    <p:extLst>
      <p:ext uri="{BB962C8B-B14F-4D97-AF65-F5344CB8AC3E}">
        <p14:creationId xmlns:p14="http://schemas.microsoft.com/office/powerpoint/2010/main" val="102564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File permissions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latin typeface="+mj-lt"/>
                <a:cs typeface="Calibri"/>
              </a:rPr>
              <a:t>Each file in Unix has an associated permission level</a:t>
            </a:r>
          </a:p>
          <a:p>
            <a:r>
              <a:rPr lang="en-US" dirty="0" smtClean="0">
                <a:latin typeface="+mj-lt"/>
                <a:cs typeface="Calibri"/>
              </a:rPr>
              <a:t>This allows the user to prevent others from reading/writing/executing their files or directories</a:t>
            </a:r>
          </a:p>
          <a:p>
            <a:r>
              <a:rPr lang="en-US" dirty="0" smtClean="0">
                <a:latin typeface="+mj-lt"/>
                <a:cs typeface="Calibri"/>
              </a:rPr>
              <a:t>Use </a:t>
            </a:r>
            <a:r>
              <a:rPr lang="ja-JP" altLang="en-US" dirty="0" smtClean="0">
                <a:latin typeface="+mj-lt"/>
                <a:cs typeface="Calibri"/>
              </a:rPr>
              <a:t>“</a:t>
            </a:r>
            <a:r>
              <a:rPr lang="en-US" dirty="0" err="1" smtClean="0">
                <a:latin typeface="+mj-lt"/>
                <a:cs typeface="Calibri"/>
              </a:rPr>
              <a:t>ls</a:t>
            </a:r>
            <a:r>
              <a:rPr lang="en-US" dirty="0" smtClean="0">
                <a:latin typeface="+mj-lt"/>
                <a:cs typeface="Calibri"/>
              </a:rPr>
              <a:t> -l </a:t>
            </a:r>
            <a:r>
              <a:rPr lang="en-US" i="1" dirty="0" smtClean="0">
                <a:latin typeface="+mj-lt"/>
                <a:cs typeface="Calibri"/>
              </a:rPr>
              <a:t>filename</a:t>
            </a:r>
            <a:r>
              <a:rPr lang="ja-JP" altLang="en-US" dirty="0" smtClean="0">
                <a:latin typeface="+mj-lt"/>
                <a:cs typeface="Calibri"/>
              </a:rPr>
              <a:t>”</a:t>
            </a:r>
            <a:r>
              <a:rPr lang="en-US" dirty="0" smtClean="0">
                <a:latin typeface="+mj-lt"/>
                <a:cs typeface="Calibri"/>
              </a:rPr>
              <a:t> to find the permission level of that file</a:t>
            </a:r>
          </a:p>
          <a:p>
            <a:r>
              <a:rPr lang="en-US" dirty="0" smtClean="0">
                <a:latin typeface="+mj-lt"/>
                <a:cs typeface="Calibri"/>
              </a:rPr>
              <a:t>There are 3 kinds of people in the world: </a:t>
            </a:r>
            <a:r>
              <a:rPr lang="en-US" dirty="0" smtClean="0">
                <a:solidFill>
                  <a:srgbClr val="0000FF"/>
                </a:solidFill>
                <a:latin typeface="+mj-lt"/>
                <a:cs typeface="Calibri"/>
              </a:rPr>
              <a:t>you</a:t>
            </a:r>
            <a:r>
              <a:rPr lang="en-US" dirty="0" smtClean="0">
                <a:latin typeface="+mj-lt"/>
                <a:cs typeface="Calibri"/>
              </a:rPr>
              <a:t> (user), </a:t>
            </a:r>
            <a:r>
              <a:rPr lang="en-US" dirty="0" smtClean="0">
                <a:solidFill>
                  <a:srgbClr val="0000FF"/>
                </a:solidFill>
                <a:latin typeface="+mj-lt"/>
                <a:cs typeface="Calibri"/>
              </a:rPr>
              <a:t>your friends </a:t>
            </a:r>
            <a:r>
              <a:rPr lang="en-US" dirty="0" smtClean="0">
                <a:latin typeface="+mj-lt"/>
                <a:cs typeface="Calibri"/>
              </a:rPr>
              <a:t>(group) and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Calibri"/>
              </a:rPr>
              <a:t> </a:t>
            </a:r>
            <a:r>
              <a:rPr lang="en-US" dirty="0" smtClean="0">
                <a:latin typeface="+mj-lt"/>
                <a:cs typeface="Calibri"/>
              </a:rPr>
              <a:t>    </a:t>
            </a:r>
            <a:r>
              <a:rPr lang="en-US" dirty="0" smtClean="0">
                <a:solidFill>
                  <a:srgbClr val="0000FF"/>
                </a:solidFill>
                <a:latin typeface="+mj-lt"/>
                <a:cs typeface="Calibri"/>
              </a:rPr>
              <a:t>the world </a:t>
            </a:r>
            <a:r>
              <a:rPr lang="en-US" dirty="0" smtClean="0">
                <a:latin typeface="+mj-lt"/>
                <a:cs typeface="Calibri"/>
              </a:rPr>
              <a:t>(others).</a:t>
            </a:r>
          </a:p>
          <a:p>
            <a:endParaRPr lang="en-US" dirty="0" smtClean="0">
              <a:latin typeface="+mj-lt"/>
              <a:cs typeface="Calibri"/>
            </a:endParaRPr>
          </a:p>
          <a:p>
            <a:endParaRPr lang="en-US" dirty="0" smtClean="0">
              <a:latin typeface="+mj-lt"/>
              <a:cs typeface="Calibri"/>
            </a:endParaRPr>
          </a:p>
          <a:p>
            <a:endParaRPr lang="en-US" dirty="0">
              <a:latin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854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Permission levels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b="1" dirty="0" smtClean="0">
                <a:latin typeface="+mj-lt"/>
              </a:rPr>
              <a:t>“</a:t>
            </a:r>
            <a:r>
              <a:rPr lang="en-US" b="1" dirty="0" smtClean="0">
                <a:latin typeface="+mj-lt"/>
              </a:rPr>
              <a:t>r</a:t>
            </a:r>
            <a:r>
              <a:rPr lang="ja-JP" altLang="en-US" b="1" dirty="0" smtClean="0">
                <a:latin typeface="+mj-lt"/>
              </a:rPr>
              <a:t>”</a:t>
            </a:r>
            <a:r>
              <a:rPr lang="en-US" dirty="0" smtClean="0">
                <a:latin typeface="+mj-lt"/>
              </a:rPr>
              <a:t> means </a:t>
            </a:r>
            <a:r>
              <a:rPr lang="ja-JP" altLang="en-US" dirty="0" smtClean="0">
                <a:latin typeface="+mj-lt"/>
              </a:rPr>
              <a:t>“</a:t>
            </a:r>
            <a:r>
              <a:rPr lang="en-US" dirty="0" smtClean="0">
                <a:latin typeface="+mj-lt"/>
              </a:rPr>
              <a:t>read only</a:t>
            </a:r>
            <a:r>
              <a:rPr lang="ja-JP" altLang="en-US" dirty="0" smtClean="0">
                <a:latin typeface="+mj-lt"/>
              </a:rPr>
              <a:t>”</a:t>
            </a:r>
            <a:r>
              <a:rPr lang="en-US" dirty="0" smtClean="0">
                <a:latin typeface="+mj-lt"/>
              </a:rPr>
              <a:t> permission</a:t>
            </a:r>
          </a:p>
          <a:p>
            <a:r>
              <a:rPr lang="ja-JP" altLang="en-US" b="1" dirty="0" smtClean="0">
                <a:latin typeface="+mj-lt"/>
              </a:rPr>
              <a:t>“</a:t>
            </a:r>
            <a:r>
              <a:rPr lang="en-US" b="1" dirty="0" smtClean="0">
                <a:latin typeface="+mj-lt"/>
              </a:rPr>
              <a:t>w</a:t>
            </a:r>
            <a:r>
              <a:rPr lang="ja-JP" altLang="en-US" b="1" dirty="0" smtClean="0">
                <a:latin typeface="+mj-lt"/>
              </a:rPr>
              <a:t>”</a:t>
            </a:r>
            <a:r>
              <a:rPr lang="en-US" dirty="0" smtClean="0">
                <a:latin typeface="+mj-lt"/>
              </a:rPr>
              <a:t> means </a:t>
            </a:r>
            <a:r>
              <a:rPr lang="ja-JP" altLang="en-US" dirty="0" smtClean="0">
                <a:latin typeface="+mj-lt"/>
              </a:rPr>
              <a:t>“</a:t>
            </a:r>
            <a:r>
              <a:rPr lang="en-US" dirty="0" smtClean="0">
                <a:latin typeface="+mj-lt"/>
              </a:rPr>
              <a:t>write</a:t>
            </a:r>
            <a:r>
              <a:rPr lang="ja-JP" altLang="en-US" dirty="0" smtClean="0">
                <a:latin typeface="+mj-lt"/>
              </a:rPr>
              <a:t>”</a:t>
            </a:r>
            <a:r>
              <a:rPr lang="en-US" dirty="0" smtClean="0">
                <a:latin typeface="+mj-lt"/>
              </a:rPr>
              <a:t> permission</a:t>
            </a:r>
          </a:p>
          <a:p>
            <a:r>
              <a:rPr lang="ja-JP" altLang="en-US" b="1" dirty="0" smtClean="0">
                <a:latin typeface="+mj-lt"/>
              </a:rPr>
              <a:t>“</a:t>
            </a:r>
            <a:r>
              <a:rPr lang="en-US" b="1" dirty="0" smtClean="0">
                <a:latin typeface="+mj-lt"/>
              </a:rPr>
              <a:t>x</a:t>
            </a:r>
            <a:r>
              <a:rPr lang="ja-JP" altLang="en-US" b="1" dirty="0" smtClean="0">
                <a:latin typeface="+mj-lt"/>
              </a:rPr>
              <a:t>”</a:t>
            </a:r>
            <a:r>
              <a:rPr lang="en-US" dirty="0" smtClean="0">
                <a:latin typeface="+mj-lt"/>
              </a:rPr>
              <a:t> means </a:t>
            </a:r>
            <a:r>
              <a:rPr lang="ja-JP" altLang="en-US" dirty="0" smtClean="0">
                <a:latin typeface="+mj-lt"/>
              </a:rPr>
              <a:t>“</a:t>
            </a:r>
            <a:r>
              <a:rPr lang="en-US" dirty="0" smtClean="0">
                <a:latin typeface="+mj-lt"/>
              </a:rPr>
              <a:t>execute</a:t>
            </a:r>
            <a:r>
              <a:rPr lang="ja-JP" altLang="en-US" dirty="0" smtClean="0">
                <a:latin typeface="+mj-lt"/>
              </a:rPr>
              <a:t>”</a:t>
            </a:r>
            <a:r>
              <a:rPr lang="en-US" dirty="0" smtClean="0">
                <a:latin typeface="+mj-lt"/>
              </a:rPr>
              <a:t> permission</a:t>
            </a:r>
          </a:p>
          <a:p>
            <a:pPr lvl="1"/>
            <a:r>
              <a:rPr lang="en-US" dirty="0" smtClean="0">
                <a:latin typeface="+mj-lt"/>
              </a:rPr>
              <a:t>In case of directory, </a:t>
            </a:r>
            <a:r>
              <a:rPr lang="ja-JP" altLang="en-US" dirty="0" smtClean="0">
                <a:latin typeface="+mj-lt"/>
              </a:rPr>
              <a:t>“</a:t>
            </a:r>
            <a:r>
              <a:rPr lang="en-US" b="1" dirty="0" smtClean="0">
                <a:latin typeface="+mj-lt"/>
              </a:rPr>
              <a:t>x</a:t>
            </a:r>
            <a:r>
              <a:rPr lang="ja-JP" altLang="en-US" b="1" dirty="0" smtClean="0">
                <a:latin typeface="+mj-lt"/>
              </a:rPr>
              <a:t>”</a:t>
            </a:r>
            <a:r>
              <a:rPr lang="en-US" dirty="0" smtClean="0">
                <a:latin typeface="+mj-lt"/>
              </a:rPr>
              <a:t> grants permission to list directory contents</a:t>
            </a: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75278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Permissions</a:t>
            </a:r>
            <a:endParaRPr lang="en-US" dirty="0">
              <a:latin typeface="+mj-lt"/>
            </a:endParaRPr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558800" y="2260600"/>
            <a:ext cx="457200" cy="2286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 flipH="1" flipV="1">
            <a:off x="685800" y="2590800"/>
            <a:ext cx="381000" cy="33528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" name="Text Box 13"/>
          <p:cNvSpPr txBox="1">
            <a:spLocks noChangeArrowheads="1"/>
          </p:cNvSpPr>
          <p:nvPr/>
        </p:nvSpPr>
        <p:spPr bwMode="auto">
          <a:xfrm>
            <a:off x="593725" y="5907088"/>
            <a:ext cx="16922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1" dirty="0"/>
              <a:t>User (you)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34962" y="2148185"/>
            <a:ext cx="8523287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 72 Mar 11 14:22 </a:t>
            </a:r>
            <a:r>
              <a:rPr lang="en-US" dirty="0" err="1">
                <a:latin typeface="Courier New"/>
                <a:cs typeface="Courier New"/>
              </a:rPr>
              <a:t>large.txt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263 Mar 11 15:18 </a:t>
            </a:r>
            <a:r>
              <a:rPr lang="en-US" dirty="0" err="1">
                <a:latin typeface="Courier New"/>
                <a:cs typeface="Courier New"/>
              </a:rPr>
              <a:t>new.tar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 13 Mar 11 15:27 </a:t>
            </a:r>
            <a:r>
              <a:rPr lang="en-US" dirty="0" err="1" smtClean="0">
                <a:latin typeface="Courier New"/>
                <a:cs typeface="Courier New"/>
              </a:rPr>
              <a:t>test.txt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b="1" dirty="0" err="1">
                <a:latin typeface="Courier New"/>
                <a:cs typeface="Courier New"/>
              </a:rPr>
              <a:t>d</a:t>
            </a:r>
            <a:r>
              <a:rPr lang="en-US" dirty="0" err="1">
                <a:latin typeface="Courier New"/>
                <a:cs typeface="Courier New"/>
              </a:rPr>
              <a:t>rwxr</a:t>
            </a:r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xr</a:t>
            </a:r>
            <a:r>
              <a:rPr lang="en-US" dirty="0">
                <a:latin typeface="Courier New"/>
                <a:cs typeface="Courier New"/>
              </a:rPr>
              <a:t>-x 2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4096 Mar 11 15:36 </a:t>
            </a:r>
            <a:r>
              <a:rPr lang="en-US" dirty="0" err="1">
                <a:latin typeface="Courier New"/>
                <a:cs typeface="Courier New"/>
              </a:rPr>
              <a:t>dfgdfgdfgdfgdfgdfgdfgdf</a:t>
            </a:r>
            <a:endParaRPr lang="en-US" dirty="0">
              <a:latin typeface="Courier New"/>
              <a:cs typeface="Courier New"/>
            </a:endParaRPr>
          </a:p>
          <a:p>
            <a:endParaRPr lang="en-US" dirty="0">
              <a:latin typeface="Courier New"/>
              <a:cs typeface="Courier New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34962" y="3302000"/>
            <a:ext cx="122238" cy="14128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2875" y="4873625"/>
            <a:ext cx="63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76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>
                <a:latin typeface="+mj-lt"/>
              </a:rPr>
              <a:t>File Permissions</a:t>
            </a: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914400" y="2286000"/>
            <a:ext cx="457200" cy="2286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5"/>
          <p:cNvSpPr>
            <a:spLocks noChangeShapeType="1"/>
          </p:cNvSpPr>
          <p:nvPr/>
        </p:nvSpPr>
        <p:spPr bwMode="auto">
          <a:xfrm flipH="1" flipV="1">
            <a:off x="1066800" y="2590800"/>
            <a:ext cx="0" cy="33528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Text Box 6"/>
          <p:cNvSpPr txBox="1">
            <a:spLocks noChangeArrowheads="1"/>
          </p:cNvSpPr>
          <p:nvPr/>
        </p:nvSpPr>
        <p:spPr bwMode="auto">
          <a:xfrm>
            <a:off x="593725" y="5907088"/>
            <a:ext cx="1098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b="1"/>
              <a:t>Group</a:t>
            </a:r>
          </a:p>
        </p:txBody>
      </p:sp>
      <p:sp>
        <p:nvSpPr>
          <p:cNvPr id="7" name="Rectangle 6"/>
          <p:cNvSpPr/>
          <p:nvPr/>
        </p:nvSpPr>
        <p:spPr>
          <a:xfrm>
            <a:off x="303212" y="2148185"/>
            <a:ext cx="8523287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 72 Mar 11 14:22 </a:t>
            </a:r>
            <a:r>
              <a:rPr lang="en-US" dirty="0" err="1">
                <a:latin typeface="Courier New"/>
                <a:cs typeface="Courier New"/>
              </a:rPr>
              <a:t>large.txt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263 Mar 11 15:18 </a:t>
            </a:r>
            <a:r>
              <a:rPr lang="en-US" dirty="0" err="1">
                <a:latin typeface="Courier New"/>
                <a:cs typeface="Courier New"/>
              </a:rPr>
              <a:t>new.tar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rw</a:t>
            </a:r>
            <a:r>
              <a:rPr lang="en-US" dirty="0">
                <a:latin typeface="Courier New"/>
                <a:cs typeface="Courier New"/>
              </a:rPr>
              <a:t>-r--r-- 1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  13 Mar 11 15:27 </a:t>
            </a:r>
            <a:r>
              <a:rPr lang="en-US" dirty="0" err="1" smtClean="0">
                <a:latin typeface="Courier New"/>
                <a:cs typeface="Courier New"/>
              </a:rPr>
              <a:t>test.txt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err="1">
                <a:latin typeface="Courier New"/>
                <a:cs typeface="Courier New"/>
              </a:rPr>
              <a:t>drwxr</a:t>
            </a:r>
            <a:r>
              <a:rPr lang="en-US" dirty="0">
                <a:latin typeface="Courier New"/>
                <a:cs typeface="Courier New"/>
              </a:rPr>
              <a:t>-</a:t>
            </a:r>
            <a:r>
              <a:rPr lang="en-US" dirty="0" err="1">
                <a:latin typeface="Courier New"/>
                <a:cs typeface="Courier New"/>
              </a:rPr>
              <a:t>xr</a:t>
            </a:r>
            <a:r>
              <a:rPr lang="en-US" dirty="0">
                <a:latin typeface="Courier New"/>
                <a:cs typeface="Courier New"/>
              </a:rPr>
              <a:t>-x 2 </a:t>
            </a:r>
            <a:r>
              <a:rPr lang="en-US" dirty="0" err="1">
                <a:latin typeface="Courier New"/>
                <a:cs typeface="Courier New"/>
              </a:rPr>
              <a:t>serghei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eeskin</a:t>
            </a:r>
            <a:r>
              <a:rPr lang="en-US" dirty="0">
                <a:latin typeface="Courier New"/>
                <a:cs typeface="Courier New"/>
              </a:rPr>
              <a:t> 4096 Mar 11 15:36 </a:t>
            </a:r>
            <a:r>
              <a:rPr lang="en-US" dirty="0" err="1">
                <a:latin typeface="Courier New"/>
                <a:cs typeface="Courier New"/>
              </a:rPr>
              <a:t>dfgdfgdfgdfgdfgdfgdfgdf</a:t>
            </a:r>
            <a:endParaRPr lang="en-US" dirty="0">
              <a:latin typeface="Courier New"/>
              <a:cs typeface="Courier New"/>
            </a:endParaRPr>
          </a:p>
          <a:p>
            <a:endParaRPr lang="en-US" dirty="0">
              <a:latin typeface="Courier New"/>
              <a:cs typeface="Courier New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34962" y="3302000"/>
            <a:ext cx="122238" cy="14128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2875" y="4873625"/>
            <a:ext cx="637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70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42610</TotalTime>
  <Words>2410</Words>
  <Application>Microsoft Macintosh PowerPoint</Application>
  <PresentationFormat>On-screen Show (4:3)</PresentationFormat>
  <Paragraphs>425</Paragraphs>
  <Slides>54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Calibri</vt:lpstr>
      <vt:lpstr>Courier New</vt:lpstr>
      <vt:lpstr>ＭＳ Ｐゴシック</vt:lpstr>
      <vt:lpstr>Times New Roman</vt:lpstr>
      <vt:lpstr>Wingdings</vt:lpstr>
      <vt:lpstr>Arial</vt:lpstr>
      <vt:lpstr>Office Theme</vt:lpstr>
      <vt:lpstr>Workshop 1: Introduction to UNIX command-line </vt:lpstr>
      <vt:lpstr>Day 1</vt:lpstr>
      <vt:lpstr>Copy the working materials </vt:lpstr>
      <vt:lpstr>Working materials</vt:lpstr>
      <vt:lpstr>Relative vs. absolute path</vt:lpstr>
      <vt:lpstr>File permissions</vt:lpstr>
      <vt:lpstr>Permission levels</vt:lpstr>
      <vt:lpstr>File Permissions</vt:lpstr>
      <vt:lpstr>File Permissions</vt:lpstr>
      <vt:lpstr>File Permissions</vt:lpstr>
      <vt:lpstr>Command: chmod</vt:lpstr>
      <vt:lpstr>Redirection</vt:lpstr>
      <vt:lpstr>Let’s practice!</vt:lpstr>
      <vt:lpstr>Pipeline</vt:lpstr>
      <vt:lpstr>Command: wc</vt:lpstr>
      <vt:lpstr>Let’s practice!</vt:lpstr>
      <vt:lpstr>Command : cat</vt:lpstr>
      <vt:lpstr>Find</vt:lpstr>
      <vt:lpstr>Tools for processing text files </vt:lpstr>
      <vt:lpstr>Command : grep</vt:lpstr>
      <vt:lpstr>Let’s practice!</vt:lpstr>
      <vt:lpstr>Lines corresponding to chr2</vt:lpstr>
      <vt:lpstr>Regular Expression</vt:lpstr>
      <vt:lpstr>PowerPoint Presentation</vt:lpstr>
      <vt:lpstr>Regular Expressions</vt:lpstr>
      <vt:lpstr>Regular Expressions</vt:lpstr>
      <vt:lpstr>Character Classes</vt:lpstr>
      <vt:lpstr>Negated Character Classes</vt:lpstr>
      <vt:lpstr>Let’s practice!</vt:lpstr>
      <vt:lpstr>More About Character Classes</vt:lpstr>
      <vt:lpstr>Alphanumeric characters </vt:lpstr>
      <vt:lpstr>Anchors</vt:lpstr>
      <vt:lpstr>PowerPoint Presentation</vt:lpstr>
      <vt:lpstr>PowerPoint Presentation</vt:lpstr>
      <vt:lpstr>Repetition operators</vt:lpstr>
      <vt:lpstr>PowerPoint Presentation</vt:lpstr>
      <vt:lpstr>PowerPoint Presentation</vt:lpstr>
      <vt:lpstr>PowerPoint Presentation</vt:lpstr>
      <vt:lpstr>Let’s practice!</vt:lpstr>
      <vt:lpstr>PowerPoint Presentation</vt:lpstr>
      <vt:lpstr>Repetition operators</vt:lpstr>
      <vt:lpstr>Let’s practice!</vt:lpstr>
      <vt:lpstr>?</vt:lpstr>
      <vt:lpstr>sed : a “stream editor”</vt:lpstr>
      <vt:lpstr>Why use sed? </vt:lpstr>
      <vt:lpstr>sed : Substitute command s</vt:lpstr>
      <vt:lpstr>sed : g - Global replacement </vt:lpstr>
      <vt:lpstr>Edit matched text</vt:lpstr>
      <vt:lpstr>Let’s practice!</vt:lpstr>
      <vt:lpstr>Don’t read and write the same file!</vt:lpstr>
      <vt:lpstr>Delete lines with sed</vt:lpstr>
      <vt:lpstr>Let’s practice!</vt:lpstr>
      <vt:lpstr>Summary</vt:lpstr>
      <vt:lpstr>Set up the alias for Mac OS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Serghei Mangul</dc:creator>
  <cp:lastModifiedBy>Microsoft Office User</cp:lastModifiedBy>
  <cp:revision>282</cp:revision>
  <cp:lastPrinted>2018-06-29T13:26:13Z</cp:lastPrinted>
  <dcterms:created xsi:type="dcterms:W3CDTF">2013-01-13T21:33:12Z</dcterms:created>
  <dcterms:modified xsi:type="dcterms:W3CDTF">2018-06-29T14:22:40Z</dcterms:modified>
</cp:coreProperties>
</file>